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7B2952-A98C-40C3-9833-1DD239A8675D}" type="datetimeFigureOut">
              <a:rPr lang="ru-RU" smtClean="0"/>
              <a:t>10.12.2011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D108B5-B9E1-40C2-9CE5-14E6C716F2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543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 </a:t>
            </a:r>
            <a:r>
              <a:rPr lang="ru-RU" b="1" dirty="0" err="1" smtClean="0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 </a:t>
            </a:r>
            <a:r>
              <a:rPr lang="ru-RU" b="1" dirty="0" err="1"/>
              <a:t>Tense</a:t>
            </a:r>
            <a:r>
              <a:rPr lang="ru-RU" b="1" dirty="0"/>
              <a:t>. Настоящее длительное время.</a:t>
            </a:r>
            <a:r>
              <a:rPr lang="ru-RU" dirty="0"/>
              <a:t> </a:t>
            </a:r>
          </a:p>
          <a:p>
            <a:r>
              <a:rPr lang="ru-RU" dirty="0"/>
              <a:t>Для того, чтобы показать, что действие происходит именно в настоящий момент (в момент речи), используются глаголы в форме настоящего продолженного (длящегося) времени. Глаголы в форме настоящего продолженного времени употребляются обычно в предложении с обстоятельствами </a:t>
            </a:r>
            <a:r>
              <a:rPr lang="ru-RU" dirty="0" err="1"/>
              <a:t>now</a:t>
            </a:r>
            <a:r>
              <a:rPr lang="ru-RU" dirty="0"/>
              <a:t> - сейчас,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moment</a:t>
            </a:r>
            <a:r>
              <a:rPr lang="ru-RU" dirty="0"/>
              <a:t> - в настоящий момент, но большей частью эти обстоятельства только подразумеваются, так как они всегда очевидны из самой формы глагола.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400" dirty="0"/>
              <a:t>- </a:t>
            </a:r>
            <a:r>
              <a:rPr lang="ru-RU" sz="3400" dirty="0" err="1"/>
              <a:t>What</a:t>
            </a:r>
            <a:r>
              <a:rPr lang="ru-RU" sz="3400" dirty="0"/>
              <a:t> </a:t>
            </a:r>
            <a:r>
              <a:rPr lang="ru-RU" sz="3400" dirty="0" err="1"/>
              <a:t>are</a:t>
            </a:r>
            <a:r>
              <a:rPr lang="ru-RU" sz="3400" dirty="0"/>
              <a:t> </a:t>
            </a:r>
            <a:r>
              <a:rPr lang="ru-RU" sz="3400" dirty="0" err="1"/>
              <a:t>you</a:t>
            </a:r>
            <a:r>
              <a:rPr lang="ru-RU" sz="3400" dirty="0"/>
              <a:t> </a:t>
            </a:r>
            <a:r>
              <a:rPr lang="ru-RU" sz="3400" dirty="0" err="1"/>
              <a:t>writing</a:t>
            </a:r>
            <a:r>
              <a:rPr lang="ru-RU" sz="3400" dirty="0"/>
              <a:t>? - I </a:t>
            </a:r>
            <a:r>
              <a:rPr lang="ru-RU" sz="3400" dirty="0" err="1"/>
              <a:t>am</a:t>
            </a:r>
            <a:r>
              <a:rPr lang="ru-RU" sz="3400" dirty="0"/>
              <a:t> </a:t>
            </a:r>
            <a:r>
              <a:rPr lang="ru-RU" sz="3400" dirty="0" err="1"/>
              <a:t>writing</a:t>
            </a:r>
            <a:r>
              <a:rPr lang="ru-RU" sz="3400" dirty="0"/>
              <a:t> a </a:t>
            </a:r>
            <a:r>
              <a:rPr lang="ru-RU" sz="3400" dirty="0" err="1"/>
              <a:t>letter</a:t>
            </a:r>
            <a:r>
              <a:rPr lang="ru-RU" sz="3400" dirty="0"/>
              <a:t> </a:t>
            </a:r>
            <a:r>
              <a:rPr lang="ru-RU" sz="3400" dirty="0" err="1"/>
              <a:t>to</a:t>
            </a:r>
            <a:r>
              <a:rPr lang="ru-RU" sz="3400" dirty="0"/>
              <a:t> a </a:t>
            </a:r>
            <a:r>
              <a:rPr lang="ru-RU" sz="3400" dirty="0" err="1"/>
              <a:t>friend</a:t>
            </a:r>
            <a:r>
              <a:rPr lang="ru-RU" sz="3400" dirty="0"/>
              <a:t> </a:t>
            </a:r>
            <a:r>
              <a:rPr lang="ru-RU" sz="3400" dirty="0" err="1"/>
              <a:t>of</a:t>
            </a:r>
            <a:r>
              <a:rPr lang="ru-RU" sz="3400" dirty="0"/>
              <a:t> </a:t>
            </a:r>
            <a:r>
              <a:rPr lang="ru-RU" sz="3400" dirty="0" err="1"/>
              <a:t>mine</a:t>
            </a:r>
            <a:r>
              <a:rPr lang="ru-RU" sz="3400" dirty="0"/>
              <a:t>. </a:t>
            </a:r>
            <a:br>
              <a:rPr lang="ru-RU" sz="3400" dirty="0"/>
            </a:br>
            <a:r>
              <a:rPr lang="ru-RU" sz="3400" dirty="0"/>
              <a:t>- Что ты (сейчас) пишешь? - Я пишу (сейчас) письмо моему другу. </a:t>
            </a:r>
            <a:br>
              <a:rPr lang="ru-RU" sz="3400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sz="3400" dirty="0" err="1"/>
              <a:t>They</a:t>
            </a:r>
            <a:r>
              <a:rPr lang="ru-RU" sz="3400" dirty="0"/>
              <a:t> </a:t>
            </a:r>
            <a:r>
              <a:rPr lang="ru-RU" sz="3400" dirty="0" err="1"/>
              <a:t>are</a:t>
            </a:r>
            <a:r>
              <a:rPr lang="ru-RU" sz="3400" dirty="0"/>
              <a:t> </a:t>
            </a:r>
            <a:r>
              <a:rPr lang="ru-RU" sz="3400" dirty="0" err="1"/>
              <a:t>not</a:t>
            </a:r>
            <a:r>
              <a:rPr lang="ru-RU" sz="3400" dirty="0"/>
              <a:t> </a:t>
            </a:r>
            <a:r>
              <a:rPr lang="ru-RU" sz="3400" dirty="0" err="1"/>
              <a:t>working</a:t>
            </a:r>
            <a:r>
              <a:rPr lang="ru-RU" sz="3400" dirty="0"/>
              <a:t>. </a:t>
            </a:r>
            <a:r>
              <a:rPr lang="ru-RU" sz="3400" dirty="0" err="1"/>
              <a:t>They</a:t>
            </a:r>
            <a:r>
              <a:rPr lang="ru-RU" sz="3400" dirty="0"/>
              <a:t> </a:t>
            </a:r>
            <a:r>
              <a:rPr lang="ru-RU" sz="3400" dirty="0" err="1"/>
              <a:t>are</a:t>
            </a:r>
            <a:r>
              <a:rPr lang="ru-RU" sz="3400" dirty="0"/>
              <a:t> </a:t>
            </a:r>
            <a:r>
              <a:rPr lang="ru-RU" sz="3400" dirty="0" err="1"/>
              <a:t>on</a:t>
            </a:r>
            <a:r>
              <a:rPr lang="ru-RU" sz="3400" dirty="0"/>
              <a:t> </a:t>
            </a:r>
            <a:r>
              <a:rPr lang="ru-RU" sz="3400" dirty="0" err="1"/>
              <a:t>their</a:t>
            </a:r>
            <a:r>
              <a:rPr lang="ru-RU" sz="3400" dirty="0"/>
              <a:t> </a:t>
            </a:r>
            <a:r>
              <a:rPr lang="ru-RU" sz="3400" dirty="0" err="1"/>
              <a:t>holidays</a:t>
            </a:r>
            <a:r>
              <a:rPr lang="ru-RU" sz="3400" dirty="0"/>
              <a:t>. </a:t>
            </a:r>
            <a:br>
              <a:rPr lang="ru-RU" sz="3400" dirty="0"/>
            </a:br>
            <a:r>
              <a:rPr lang="ru-RU" sz="3400" dirty="0"/>
              <a:t>Они не работают (сейчас). Они в отпуске. </a:t>
            </a:r>
            <a:endParaRPr lang="en-US" sz="3400" dirty="0" smtClean="0"/>
          </a:p>
          <a:p>
            <a:endParaRPr lang="ru-RU" sz="3400" dirty="0"/>
          </a:p>
          <a:p>
            <a:r>
              <a:rPr lang="ru-RU" sz="2900" dirty="0"/>
              <a:t>Утвердительная форма настоящего времени образуется из вспомогательного глагола "</a:t>
            </a:r>
            <a:r>
              <a:rPr lang="ru-RU" sz="2900" dirty="0" err="1"/>
              <a:t>to</a:t>
            </a:r>
            <a:r>
              <a:rPr lang="ru-RU" sz="2900" dirty="0"/>
              <a:t> </a:t>
            </a:r>
            <a:r>
              <a:rPr lang="ru-RU" sz="2900" dirty="0" err="1"/>
              <a:t>be</a:t>
            </a:r>
            <a:r>
              <a:rPr lang="ru-RU" sz="2900" dirty="0"/>
              <a:t>" в соответствующем лице настоящего времени (</a:t>
            </a:r>
            <a:r>
              <a:rPr lang="ru-RU" sz="2900" dirty="0" err="1"/>
              <a:t>am</a:t>
            </a:r>
            <a:r>
              <a:rPr lang="ru-RU" sz="2900" dirty="0"/>
              <a:t>, </a:t>
            </a:r>
            <a:r>
              <a:rPr lang="ru-RU" sz="2900" dirty="0" err="1"/>
              <a:t>is</a:t>
            </a:r>
            <a:r>
              <a:rPr lang="ru-RU" sz="2900" dirty="0"/>
              <a:t>, </a:t>
            </a:r>
            <a:r>
              <a:rPr lang="ru-RU" sz="2900" dirty="0" err="1"/>
              <a:t>are</a:t>
            </a:r>
            <a:r>
              <a:rPr lang="ru-RU" sz="2900" dirty="0"/>
              <a:t>) и смыслового глагола в </a:t>
            </a:r>
            <a:r>
              <a:rPr lang="ru-RU" sz="2900" dirty="0" err="1"/>
              <a:t>инговой</a:t>
            </a:r>
            <a:r>
              <a:rPr lang="ru-RU" sz="2900" dirty="0"/>
              <a:t> форме (V-</a:t>
            </a:r>
            <a:r>
              <a:rPr lang="ru-RU" sz="2900" dirty="0" err="1"/>
              <a:t>ing</a:t>
            </a:r>
            <a:r>
              <a:rPr lang="ru-RU" sz="2900" dirty="0"/>
              <a:t>), которые следуют за подлежащим. </a:t>
            </a:r>
            <a:r>
              <a:rPr lang="ru-RU" sz="3400" dirty="0"/>
              <a:t/>
            </a:r>
            <a:br>
              <a:rPr lang="ru-RU" sz="3400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sz="3400" dirty="0" err="1"/>
              <a:t>He</a:t>
            </a:r>
            <a:r>
              <a:rPr lang="ru-RU" sz="3400" dirty="0"/>
              <a:t> </a:t>
            </a:r>
            <a:r>
              <a:rPr lang="ru-RU" sz="3400" dirty="0" err="1"/>
              <a:t>is</a:t>
            </a:r>
            <a:r>
              <a:rPr lang="ru-RU" sz="3400" dirty="0"/>
              <a:t> </a:t>
            </a:r>
            <a:r>
              <a:rPr lang="ru-RU" sz="3400" dirty="0" err="1"/>
              <a:t>reading</a:t>
            </a:r>
            <a:r>
              <a:rPr lang="ru-RU" sz="3400" dirty="0"/>
              <a:t> a </a:t>
            </a:r>
            <a:r>
              <a:rPr lang="ru-RU" sz="3400" dirty="0" err="1"/>
              <a:t>book</a:t>
            </a:r>
            <a:r>
              <a:rPr lang="ru-RU" sz="3400" dirty="0"/>
              <a:t>. </a:t>
            </a:r>
            <a:br>
              <a:rPr lang="ru-RU" sz="3400" dirty="0"/>
            </a:br>
            <a:r>
              <a:rPr lang="ru-RU" sz="3400" dirty="0"/>
              <a:t>Он читает книгу . </a:t>
            </a:r>
            <a:br>
              <a:rPr lang="ru-RU" sz="3400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sz="3400" dirty="0"/>
              <a:t>I </a:t>
            </a:r>
            <a:r>
              <a:rPr lang="ru-RU" sz="3400" dirty="0" err="1"/>
              <a:t>am</a:t>
            </a:r>
            <a:r>
              <a:rPr lang="ru-RU" sz="3400" dirty="0"/>
              <a:t> </a:t>
            </a:r>
            <a:r>
              <a:rPr lang="ru-RU" sz="3400" dirty="0" err="1"/>
              <a:t>waiting</a:t>
            </a:r>
            <a:r>
              <a:rPr lang="ru-RU" sz="3400" dirty="0"/>
              <a:t> </a:t>
            </a:r>
            <a:r>
              <a:rPr lang="ru-RU" sz="3400" dirty="0" err="1"/>
              <a:t>for</a:t>
            </a:r>
            <a:r>
              <a:rPr lang="ru-RU" sz="3400" dirty="0"/>
              <a:t> a </a:t>
            </a:r>
            <a:r>
              <a:rPr lang="ru-RU" sz="3400" dirty="0" err="1"/>
              <a:t>call</a:t>
            </a:r>
            <a:r>
              <a:rPr lang="ru-RU" sz="3400" dirty="0"/>
              <a:t>. </a:t>
            </a:r>
            <a:br>
              <a:rPr lang="ru-RU" sz="3400" dirty="0"/>
            </a:br>
            <a:r>
              <a:rPr lang="ru-RU" sz="3400" dirty="0"/>
              <a:t>Я жду телефонного звонка. </a:t>
            </a:r>
          </a:p>
          <a:p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98778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 </a:t>
            </a:r>
            <a:r>
              <a:rPr lang="ru-RU" b="1" dirty="0" err="1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Чтобы задать вопрос в настоящем продолженном времени, нужно поставить глагол "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" перед подлежащим, смысловой глагол в форме "-</a:t>
            </a:r>
            <a:r>
              <a:rPr lang="ru-RU" dirty="0" err="1"/>
              <a:t>ing</a:t>
            </a:r>
            <a:r>
              <a:rPr lang="ru-RU" dirty="0"/>
              <a:t>" следует за подлежащим.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reading</a:t>
            </a:r>
            <a:r>
              <a:rPr lang="ru-RU" dirty="0"/>
              <a:t> a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book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Он читает новую книгу?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waiting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a </a:t>
            </a:r>
            <a:r>
              <a:rPr lang="ru-RU" dirty="0" err="1"/>
              <a:t>bus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Мы ждём автобус? </a:t>
            </a:r>
          </a:p>
          <a:p>
            <a:r>
              <a:rPr lang="ru-RU" dirty="0"/>
              <a:t>Отрицательная форма образуется путём постановки отрицания "</a:t>
            </a:r>
            <a:r>
              <a:rPr lang="ru-RU" dirty="0" err="1"/>
              <a:t>not</a:t>
            </a:r>
            <a:r>
              <a:rPr lang="ru-RU" dirty="0"/>
              <a:t>" после вспомогательного глагола.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playing</a:t>
            </a:r>
            <a:r>
              <a:rPr lang="ru-RU" dirty="0"/>
              <a:t> </a:t>
            </a:r>
            <a:r>
              <a:rPr lang="ru-RU" dirty="0" err="1"/>
              <a:t>football</a:t>
            </a:r>
            <a:r>
              <a:rPr lang="ru-RU" dirty="0"/>
              <a:t> </a:t>
            </a:r>
            <a:r>
              <a:rPr lang="ru-RU" dirty="0" err="1"/>
              <a:t>now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Они не играют в футбол сейчас.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very</a:t>
            </a:r>
            <a:r>
              <a:rPr lang="ru-RU" dirty="0"/>
              <a:t> </a:t>
            </a:r>
            <a:r>
              <a:rPr lang="ru-RU" dirty="0" err="1"/>
              <a:t>busy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Они очень заняты. </a:t>
            </a:r>
          </a:p>
          <a:p>
            <a:r>
              <a:rPr lang="ru-RU" dirty="0"/>
              <a:t>Сравните с настоящим неопределённым : </a:t>
            </a:r>
            <a:br>
              <a:rPr lang="ru-RU" dirty="0"/>
            </a:b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don't</a:t>
            </a:r>
            <a:r>
              <a:rPr lang="ru-RU" dirty="0"/>
              <a:t> </a:t>
            </a:r>
            <a:r>
              <a:rPr lang="ru-RU" dirty="0" err="1"/>
              <a:t>play</a:t>
            </a:r>
            <a:r>
              <a:rPr lang="ru-RU" dirty="0"/>
              <a:t> </a:t>
            </a:r>
            <a:r>
              <a:rPr lang="ru-RU" dirty="0" err="1"/>
              <a:t>football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all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Они не играют в футбол вообще.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93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 </a:t>
            </a:r>
            <a:r>
              <a:rPr lang="ru-RU" b="1" dirty="0" err="1"/>
              <a:t>Tense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+ She is standing. </a:t>
            </a:r>
          </a:p>
          <a:p>
            <a:r>
              <a:rPr lang="en-US" sz="4000" dirty="0"/>
              <a:t>- She is not standing. </a:t>
            </a:r>
          </a:p>
          <a:p>
            <a:r>
              <a:rPr lang="en-US" sz="4000" dirty="0"/>
              <a:t>? Is she standing? </a:t>
            </a:r>
          </a:p>
          <a:p>
            <a:r>
              <a:rPr lang="en-US" sz="4000" dirty="0"/>
              <a:t>Yes, she is. No, she is not. (No, she isn't.) 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70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 smtClean="0"/>
              <a:t>something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something</a:t>
            </a:r>
            <a:r>
              <a:rPr lang="ru-RU" dirty="0"/>
              <a:t>. Конструкция "собираться что-либо сделать" в английском языке.</a:t>
            </a:r>
          </a:p>
          <a:p>
            <a:r>
              <a:rPr lang="ru-RU" dirty="0"/>
              <a:t>Глагол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go</a:t>
            </a:r>
            <a:r>
              <a:rPr lang="ru-RU" dirty="0"/>
              <a:t> в </a:t>
            </a:r>
            <a:r>
              <a:rPr lang="ru-RU" dirty="0" smtClean="0"/>
              <a:t>форме настоящего </a:t>
            </a:r>
            <a:r>
              <a:rPr lang="ru-RU" dirty="0"/>
              <a:t>продолженного времени с последующим инфинитивом (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+ инфинитив) передаёт намерение совершить действие, выраженное инфинитивом. На русский язык в этом случае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переводится собираться, намереваться. </a:t>
            </a:r>
          </a:p>
          <a:p>
            <a:endParaRPr lang="ru-RU" dirty="0"/>
          </a:p>
          <a:p>
            <a:r>
              <a:rPr lang="ru-RU" dirty="0"/>
              <a:t>Употребление: </a:t>
            </a:r>
          </a:p>
          <a:p>
            <a:endParaRPr lang="ru-RU" dirty="0"/>
          </a:p>
          <a:p>
            <a:r>
              <a:rPr lang="ru-RU" dirty="0"/>
              <a:t>1. Намерение, планируемое действие в будущем: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tonight</a:t>
            </a:r>
            <a:r>
              <a:rPr lang="ru-RU" dirty="0"/>
              <a:t>? </a:t>
            </a:r>
          </a:p>
          <a:p>
            <a:r>
              <a:rPr lang="ru-RU" dirty="0"/>
              <a:t>- Что ты будешь делать вечером?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I'm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visit</a:t>
            </a:r>
            <a:r>
              <a:rPr lang="ru-RU" dirty="0"/>
              <a:t> </a:t>
            </a:r>
            <a:r>
              <a:rPr lang="ru-RU" dirty="0" err="1"/>
              <a:t>my</a:t>
            </a:r>
            <a:r>
              <a:rPr lang="ru-RU" dirty="0"/>
              <a:t> </a:t>
            </a:r>
            <a:r>
              <a:rPr lang="ru-RU" dirty="0" err="1"/>
              <a:t>parents</a:t>
            </a:r>
            <a:r>
              <a:rPr lang="ru-RU" dirty="0"/>
              <a:t>. </a:t>
            </a:r>
          </a:p>
          <a:p>
            <a:r>
              <a:rPr lang="ru-RU" dirty="0"/>
              <a:t>- Я поеду навестить родителей. </a:t>
            </a:r>
          </a:p>
          <a:p>
            <a:endParaRPr lang="ru-RU" dirty="0"/>
          </a:p>
          <a:p>
            <a:r>
              <a:rPr lang="ru-RU" dirty="0"/>
              <a:t>2. Вместо настоящего продолженного в значении будущего времени: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I'm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meet</a:t>
            </a:r>
            <a:r>
              <a:rPr lang="ru-RU" dirty="0"/>
              <a:t> </a:t>
            </a:r>
            <a:r>
              <a:rPr lang="ru-RU" dirty="0" err="1"/>
              <a:t>my</a:t>
            </a:r>
            <a:r>
              <a:rPr lang="ru-RU" dirty="0"/>
              <a:t> </a:t>
            </a:r>
            <a:r>
              <a:rPr lang="ru-RU" dirty="0" err="1"/>
              <a:t>friends</a:t>
            </a:r>
            <a:r>
              <a:rPr lang="ru-RU" dirty="0"/>
              <a:t> </a:t>
            </a:r>
            <a:r>
              <a:rPr lang="ru-RU" dirty="0" err="1"/>
              <a:t>tomorrow</a:t>
            </a:r>
            <a:r>
              <a:rPr lang="ru-RU" dirty="0"/>
              <a:t>. (=</a:t>
            </a:r>
            <a:r>
              <a:rPr lang="ru-RU" dirty="0" err="1"/>
              <a:t>I'm</a:t>
            </a:r>
            <a:r>
              <a:rPr lang="ru-RU" dirty="0"/>
              <a:t> </a:t>
            </a:r>
            <a:r>
              <a:rPr lang="ru-RU" dirty="0" err="1"/>
              <a:t>meeting</a:t>
            </a:r>
            <a:r>
              <a:rPr lang="ru-RU" dirty="0"/>
              <a:t>...) </a:t>
            </a:r>
          </a:p>
          <a:p>
            <a:r>
              <a:rPr lang="ru-RU" dirty="0"/>
              <a:t>- Я встречаюсь с друзьями завтра. </a:t>
            </a:r>
          </a:p>
          <a:p>
            <a:endParaRPr lang="ru-RU" dirty="0"/>
          </a:p>
          <a:p>
            <a:r>
              <a:rPr lang="ru-RU" dirty="0"/>
              <a:t>3. Будущее, признаки которого есть в настоящем.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She's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a </a:t>
            </a:r>
            <a:r>
              <a:rPr lang="ru-RU" dirty="0" err="1"/>
              <a:t>baby</a:t>
            </a:r>
            <a:r>
              <a:rPr lang="ru-RU" dirty="0"/>
              <a:t>. </a:t>
            </a:r>
          </a:p>
          <a:p>
            <a:r>
              <a:rPr lang="ru-RU" dirty="0"/>
              <a:t>- У неё будет ребёнок.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Look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clouds</a:t>
            </a:r>
            <a:r>
              <a:rPr lang="ru-RU" dirty="0"/>
              <a:t>! </a:t>
            </a:r>
            <a:r>
              <a:rPr lang="ru-RU" dirty="0" err="1"/>
              <a:t>It's</a:t>
            </a:r>
            <a:r>
              <a:rPr lang="ru-RU" dirty="0"/>
              <a:t> </a:t>
            </a:r>
            <a:r>
              <a:rPr lang="ru-RU" dirty="0" err="1"/>
              <a:t>going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rain</a:t>
            </a:r>
            <a:r>
              <a:rPr lang="ru-RU" dirty="0"/>
              <a:t>. </a:t>
            </a:r>
          </a:p>
          <a:p>
            <a:r>
              <a:rPr lang="ru-RU" dirty="0"/>
              <a:t>- Посмотри на облака. Сейчас будет дождь.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14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Continuous </a:t>
            </a:r>
            <a:r>
              <a:rPr lang="en-US" dirty="0" smtClean="0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The Past Continuous Tense</a:t>
            </a:r>
            <a:r>
              <a:rPr lang="en-US" dirty="0"/>
              <a:t>. </a:t>
            </a:r>
            <a:r>
              <a:rPr lang="ru-RU" dirty="0"/>
              <a:t>Прошедшее длительное время в английском языке.</a:t>
            </a:r>
          </a:p>
          <a:p>
            <a:r>
              <a:rPr lang="ru-RU" dirty="0"/>
              <a:t>Прошедшее продолженное время образуется, как и настоящее продолженное время, при помощи глагола "</a:t>
            </a:r>
            <a:r>
              <a:rPr lang="en-US" dirty="0"/>
              <a:t>to be" </a:t>
            </a:r>
            <a:r>
              <a:rPr lang="ru-RU" dirty="0"/>
              <a:t>и смыслового глагола в </a:t>
            </a:r>
            <a:r>
              <a:rPr lang="ru-RU" dirty="0" err="1"/>
              <a:t>инговой</a:t>
            </a:r>
            <a:r>
              <a:rPr lang="ru-RU" dirty="0"/>
              <a:t> форме. При этом глагол "</a:t>
            </a:r>
            <a:r>
              <a:rPr lang="en-US" dirty="0"/>
              <a:t>to be" </a:t>
            </a:r>
            <a:r>
              <a:rPr lang="ru-RU" dirty="0"/>
              <a:t>употребляется в форме прошедшего времени (</a:t>
            </a:r>
            <a:r>
              <a:rPr lang="en-US" dirty="0"/>
              <a:t>was, were). </a:t>
            </a:r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sz="2500" dirty="0" smtClean="0"/>
              <a:t>	was </a:t>
            </a:r>
            <a:r>
              <a:rPr lang="en-US" sz="2500" dirty="0"/>
              <a:t>(I, he, she)   </a:t>
            </a:r>
            <a:r>
              <a:rPr lang="en-US" sz="2500" dirty="0" smtClean="0"/>
              <a:t>				 </a:t>
            </a:r>
            <a:r>
              <a:rPr lang="en-US" sz="2500" dirty="0"/>
              <a:t>+ V-</a:t>
            </a:r>
            <a:r>
              <a:rPr lang="en-US" sz="2500" dirty="0" err="1"/>
              <a:t>ing</a:t>
            </a:r>
            <a:r>
              <a:rPr lang="en-US" sz="2500" dirty="0"/>
              <a:t> </a:t>
            </a:r>
          </a:p>
          <a:p>
            <a:pPr marL="114300" indent="0">
              <a:buNone/>
            </a:pPr>
            <a:r>
              <a:rPr lang="en-US" sz="2500" dirty="0"/>
              <a:t>	</a:t>
            </a:r>
            <a:r>
              <a:rPr lang="en-US" sz="2500" dirty="0" smtClean="0"/>
              <a:t>were </a:t>
            </a:r>
            <a:r>
              <a:rPr lang="en-US" sz="2500" dirty="0"/>
              <a:t>(we, you, they)   </a:t>
            </a:r>
          </a:p>
          <a:p>
            <a:pPr marL="114300" indent="0">
              <a:buNone/>
            </a:pPr>
            <a:r>
              <a:rPr lang="en-US" sz="2500" dirty="0"/>
              <a:t> </a:t>
            </a:r>
            <a:endParaRPr lang="en-US" dirty="0"/>
          </a:p>
          <a:p>
            <a:r>
              <a:rPr lang="en-US" dirty="0"/>
              <a:t>I was reading a book. </a:t>
            </a:r>
          </a:p>
          <a:p>
            <a:r>
              <a:rPr lang="ru-RU" dirty="0"/>
              <a:t>Я читал книгу. </a:t>
            </a:r>
          </a:p>
          <a:p>
            <a:endParaRPr lang="ru-RU" dirty="0"/>
          </a:p>
          <a:p>
            <a:r>
              <a:rPr lang="en-US" dirty="0"/>
              <a:t>They were playing chess. </a:t>
            </a:r>
          </a:p>
          <a:p>
            <a:r>
              <a:rPr lang="ru-RU" dirty="0"/>
              <a:t>Они играли в шахматы. </a:t>
            </a:r>
          </a:p>
          <a:p>
            <a:endParaRPr lang="ru-RU" dirty="0"/>
          </a:p>
          <a:p>
            <a:r>
              <a:rPr lang="en-US" dirty="0"/>
              <a:t>He was writing a letter. </a:t>
            </a:r>
          </a:p>
          <a:p>
            <a:r>
              <a:rPr lang="ru-RU" dirty="0"/>
              <a:t>Он писал письмо. </a:t>
            </a:r>
          </a:p>
        </p:txBody>
      </p:sp>
    </p:spTree>
    <p:extLst>
      <p:ext uri="{BB962C8B-B14F-4D97-AF65-F5344CB8AC3E}">
        <p14:creationId xmlns:p14="http://schemas.microsoft.com/office/powerpoint/2010/main" val="13502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Дополнительными характеристиками таких действий являются их незаконченность, динамичность и наглядность. Момент, в который протекает интересующее нас действие, часто бывает обозначен другим коротким действием в </a:t>
            </a:r>
            <a:r>
              <a:rPr lang="en-US" dirty="0"/>
              <a:t>the Past Simple. </a:t>
            </a:r>
          </a:p>
          <a:p>
            <a:endParaRPr lang="en-US" dirty="0"/>
          </a:p>
          <a:p>
            <a:r>
              <a:rPr lang="en-US" dirty="0"/>
              <a:t>It was raining when I went out into the street. </a:t>
            </a:r>
          </a:p>
          <a:p>
            <a:r>
              <a:rPr lang="ru-RU" dirty="0"/>
              <a:t>Шёл дождь, когда я вышел на улицу. </a:t>
            </a:r>
          </a:p>
          <a:p>
            <a:endParaRPr lang="ru-RU" dirty="0"/>
          </a:p>
          <a:p>
            <a:r>
              <a:rPr lang="en-US" dirty="0"/>
              <a:t>Little Mary came in. She was eating an ice-cream. </a:t>
            </a:r>
          </a:p>
          <a:p>
            <a:r>
              <a:rPr lang="ru-RU" dirty="0"/>
              <a:t>Вошла маленькая Мэри. Она ела мороженое. </a:t>
            </a:r>
          </a:p>
          <a:p>
            <a:endParaRPr lang="ru-RU" dirty="0"/>
          </a:p>
          <a:p>
            <a:r>
              <a:rPr lang="en-US" dirty="0"/>
              <a:t>I saw you last night. </a:t>
            </a:r>
          </a:p>
          <a:p>
            <a:r>
              <a:rPr lang="ru-RU" dirty="0"/>
              <a:t>Я видел тебя прошлым вечером. </a:t>
            </a:r>
          </a:p>
          <a:p>
            <a:endParaRPr lang="ru-RU" dirty="0"/>
          </a:p>
          <a:p>
            <a:r>
              <a:rPr lang="en-US" dirty="0"/>
              <a:t>You were waiting for a bus. </a:t>
            </a:r>
          </a:p>
          <a:p>
            <a:r>
              <a:rPr lang="ru-RU" dirty="0"/>
              <a:t>Ты ждал автобус. </a:t>
            </a:r>
          </a:p>
          <a:p>
            <a:endParaRPr lang="ru-RU" dirty="0"/>
          </a:p>
          <a:p>
            <a:r>
              <a:rPr lang="en-US" dirty="0"/>
              <a:t>I dropped my bag when I was running for a bus. </a:t>
            </a:r>
          </a:p>
          <a:p>
            <a:r>
              <a:rPr lang="ru-RU" dirty="0"/>
              <a:t>Я уронил сумку, когда бежал за автобусом. </a:t>
            </a:r>
          </a:p>
          <a:p>
            <a:endParaRPr lang="ru-RU" dirty="0"/>
          </a:p>
          <a:p>
            <a:r>
              <a:rPr lang="en-US" dirty="0"/>
              <a:t>My car broke down when I was driving to work. </a:t>
            </a:r>
          </a:p>
          <a:p>
            <a:r>
              <a:rPr lang="ru-RU" dirty="0"/>
              <a:t>Моя машина сломалась, когда я ехал на работу. </a:t>
            </a:r>
          </a:p>
          <a:p>
            <a:endParaRPr lang="ru-RU" dirty="0"/>
          </a:p>
          <a:p>
            <a:r>
              <a:rPr lang="en-US" dirty="0"/>
              <a:t>He broke a tooth when he was eating a sandwich. </a:t>
            </a:r>
          </a:p>
          <a:p>
            <a:r>
              <a:rPr lang="ru-RU" dirty="0"/>
              <a:t>Он сломал зуб , когда ел сэндвич.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186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+ He was playing at 3 o'clock. </a:t>
            </a:r>
          </a:p>
          <a:p>
            <a:r>
              <a:rPr lang="en-US" dirty="0"/>
              <a:t>- He was not playing at 3 o'clock. </a:t>
            </a:r>
          </a:p>
          <a:p>
            <a:r>
              <a:rPr lang="en-US" dirty="0"/>
              <a:t>? Was he playing at 3 o'clock? </a:t>
            </a:r>
          </a:p>
          <a:p>
            <a:r>
              <a:rPr lang="en-US" dirty="0"/>
              <a:t>Yes, he was. </a:t>
            </a:r>
            <a:r>
              <a:rPr lang="en-US" dirty="0" err="1"/>
              <a:t>Nо</a:t>
            </a:r>
            <a:r>
              <a:rPr lang="en-US" dirty="0"/>
              <a:t>, he was not. (No, he wasn't.) 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409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Future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 </a:t>
            </a:r>
            <a:r>
              <a:rPr lang="ru-RU" b="1" dirty="0" err="1"/>
              <a:t>Tense</a:t>
            </a:r>
            <a:r>
              <a:rPr lang="ru-RU" b="1" dirty="0"/>
              <a:t>. </a:t>
            </a:r>
            <a:r>
              <a:rPr lang="ru-RU" dirty="0"/>
              <a:t>Будущее длительное время в английском языке.</a:t>
            </a:r>
          </a:p>
          <a:p>
            <a:r>
              <a:rPr lang="ru-RU" dirty="0"/>
              <a:t>Глаголы в форме будущего продолженного времени выражают действие, которое будет происходить в определённый момент или отрезок времени в будущем. Признаком глагола в форме будущего продолженного времени является сочетание вспомогательного глагола "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" в будущем времени (</a:t>
            </a:r>
            <a:r>
              <a:rPr lang="ru-RU" dirty="0" err="1"/>
              <a:t>shall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,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) с формой смыслового глагола V-</a:t>
            </a:r>
            <a:r>
              <a:rPr lang="ru-RU" dirty="0" err="1"/>
              <a:t>ing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  <a:p>
            <a:pPr marL="114300" indent="0">
              <a:buNone/>
            </a:pPr>
            <a:r>
              <a:rPr lang="ru-RU" sz="3300" dirty="0" err="1"/>
              <a:t>shall</a:t>
            </a:r>
            <a:r>
              <a:rPr lang="ru-RU" sz="3300" dirty="0"/>
              <a:t>   </a:t>
            </a:r>
          </a:p>
          <a:p>
            <a:pPr marL="1051560" lvl="3" indent="0">
              <a:buNone/>
            </a:pPr>
            <a:r>
              <a:rPr lang="ru-RU" sz="3300" dirty="0"/>
              <a:t>  + </a:t>
            </a:r>
            <a:r>
              <a:rPr lang="ru-RU" sz="3300" dirty="0" err="1"/>
              <a:t>be</a:t>
            </a:r>
            <a:r>
              <a:rPr lang="ru-RU" sz="3300" dirty="0"/>
              <a:t> + V-</a:t>
            </a:r>
            <a:r>
              <a:rPr lang="ru-RU" sz="3300" dirty="0" err="1"/>
              <a:t>ing</a:t>
            </a:r>
            <a:r>
              <a:rPr lang="ru-RU" sz="3300" dirty="0"/>
              <a:t> </a:t>
            </a:r>
            <a:endParaRPr lang="ru-RU" sz="3300" dirty="0" smtClean="0"/>
          </a:p>
          <a:p>
            <a:pPr marL="114300" indent="0">
              <a:buNone/>
            </a:pPr>
            <a:r>
              <a:rPr lang="ru-RU" sz="3300" dirty="0" err="1"/>
              <a:t>will</a:t>
            </a:r>
            <a:r>
              <a:rPr lang="ru-RU" sz="3300" dirty="0"/>
              <a:t>   </a:t>
            </a:r>
          </a:p>
          <a:p>
            <a:pPr marL="114300" indent="0">
              <a:buNone/>
            </a:pPr>
            <a:r>
              <a:rPr lang="ru-RU" sz="3300" dirty="0" smtClean="0"/>
              <a:t> </a:t>
            </a:r>
            <a:endParaRPr lang="ru-RU" sz="3300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shall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expecting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5. </a:t>
            </a:r>
          </a:p>
          <a:p>
            <a:r>
              <a:rPr lang="ru-RU" dirty="0"/>
              <a:t>Мы будем ждать вас в 5 часов. </a:t>
            </a:r>
          </a:p>
          <a:p>
            <a:endParaRPr lang="ru-RU" dirty="0"/>
          </a:p>
          <a:p>
            <a:r>
              <a:rPr lang="ru-RU" dirty="0" err="1"/>
              <a:t>Next</a:t>
            </a:r>
            <a:r>
              <a:rPr lang="ru-RU" dirty="0"/>
              <a:t> </a:t>
            </a:r>
            <a:r>
              <a:rPr lang="ru-RU" dirty="0" err="1"/>
              <a:t>month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repairing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school</a:t>
            </a:r>
            <a:r>
              <a:rPr lang="ru-RU" dirty="0"/>
              <a:t>. </a:t>
            </a:r>
          </a:p>
          <a:p>
            <a:r>
              <a:rPr lang="ru-RU" dirty="0"/>
              <a:t>В следующем месяце они будут ремонтировать школу. </a:t>
            </a:r>
          </a:p>
          <a:p>
            <a:endParaRPr lang="ru-RU" dirty="0"/>
          </a:p>
          <a:p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time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Sunday</a:t>
            </a:r>
            <a:r>
              <a:rPr lang="ru-RU" dirty="0"/>
              <a:t> </a:t>
            </a:r>
            <a:r>
              <a:rPr lang="ru-RU" dirty="0" err="1"/>
              <a:t>I'll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bathing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sea</a:t>
            </a:r>
            <a:r>
              <a:rPr lang="ru-RU" dirty="0"/>
              <a:t>. </a:t>
            </a:r>
          </a:p>
          <a:p>
            <a:r>
              <a:rPr lang="ru-RU" dirty="0"/>
              <a:t>В это время в воскресенье я буду купаться в море.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065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 She will be sleeping. </a:t>
            </a:r>
          </a:p>
          <a:p>
            <a:r>
              <a:rPr lang="en-US" dirty="0"/>
              <a:t>- She will not be sleeping. </a:t>
            </a:r>
          </a:p>
          <a:p>
            <a:r>
              <a:rPr lang="en-US" dirty="0"/>
              <a:t>? Will she be sleeping? </a:t>
            </a:r>
          </a:p>
          <a:p>
            <a:r>
              <a:rPr lang="en-US" dirty="0"/>
              <a:t>Yes, she will. No, she will not. (No, she won't.)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468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. Настоящее свершенное время. 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 обозначает действие, которое завершилось к настоящему моменту или завершено в период настоящего времени (в этом году, на этой неделе.) Хотя глаголы в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часто переводятся на русский язык в прошедшем времени, следует помнить, что в английском языке эти действия воспринимаются в настоящем времени, так как привязаны к настоящему результатом этого действия. </a:t>
            </a:r>
          </a:p>
          <a:p>
            <a:endParaRPr lang="ru-RU" dirty="0"/>
          </a:p>
          <a:p>
            <a:r>
              <a:rPr lang="ru-RU" dirty="0"/>
              <a:t>В собственном значении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употребляется для выражения действий, которые в момент речи воспринимаются как свершившиеся. В этом случае в центре внимания находится само свершившееся действие. </a:t>
            </a:r>
          </a:p>
          <a:p>
            <a:endParaRPr lang="ru-RU" dirty="0"/>
          </a:p>
          <a:p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bought</a:t>
            </a:r>
            <a:r>
              <a:rPr lang="ru-RU" dirty="0"/>
              <a:t> a </a:t>
            </a:r>
            <a:r>
              <a:rPr lang="ru-RU" dirty="0" err="1"/>
              <a:t>new</a:t>
            </a:r>
            <a:r>
              <a:rPr lang="ru-RU" dirty="0"/>
              <a:t> TV </a:t>
            </a:r>
            <a:r>
              <a:rPr lang="ru-RU" dirty="0" err="1"/>
              <a:t>set</a:t>
            </a:r>
            <a:r>
              <a:rPr lang="ru-RU" dirty="0"/>
              <a:t>. </a:t>
            </a:r>
          </a:p>
          <a:p>
            <a:r>
              <a:rPr lang="ru-RU" dirty="0"/>
              <a:t>Мы купили новый телевизор (у нас есть новый телевизор). 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students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left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room</a:t>
            </a:r>
            <a:r>
              <a:rPr lang="ru-RU" dirty="0"/>
              <a:t>. </a:t>
            </a:r>
          </a:p>
          <a:p>
            <a:r>
              <a:rPr lang="ru-RU" dirty="0"/>
              <a:t>Студенты ушли из комнаты (студентов сейчас в комнате нет). </a:t>
            </a:r>
          </a:p>
          <a:p>
            <a:endParaRPr lang="ru-RU" dirty="0"/>
          </a:p>
          <a:p>
            <a:r>
              <a:rPr lang="ru-RU" dirty="0" err="1"/>
              <a:t>Go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wash</a:t>
            </a:r>
            <a:r>
              <a:rPr lang="ru-RU" dirty="0"/>
              <a:t> </a:t>
            </a:r>
            <a:r>
              <a:rPr lang="ru-RU" dirty="0" err="1"/>
              <a:t>your</a:t>
            </a:r>
            <a:r>
              <a:rPr lang="ru-RU" dirty="0"/>
              <a:t> </a:t>
            </a:r>
            <a:r>
              <a:rPr lang="ru-RU" dirty="0" err="1"/>
              <a:t>hands</a:t>
            </a:r>
            <a:r>
              <a:rPr lang="ru-RU" dirty="0"/>
              <a:t>. </a:t>
            </a:r>
          </a:p>
          <a:p>
            <a:r>
              <a:rPr lang="ru-RU" dirty="0"/>
              <a:t>Пойди и вымой руки. </a:t>
            </a:r>
          </a:p>
          <a:p>
            <a:endParaRPr lang="ru-RU" dirty="0"/>
          </a:p>
          <a:p>
            <a:r>
              <a:rPr lang="ru-RU" dirty="0"/>
              <a:t>I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washed</a:t>
            </a:r>
            <a:r>
              <a:rPr lang="ru-RU" dirty="0"/>
              <a:t> </a:t>
            </a:r>
            <a:r>
              <a:rPr lang="ru-RU" dirty="0" err="1"/>
              <a:t>them</a:t>
            </a:r>
            <a:r>
              <a:rPr lang="ru-RU" dirty="0"/>
              <a:t>. </a:t>
            </a:r>
          </a:p>
          <a:p>
            <a:r>
              <a:rPr lang="ru-RU" dirty="0"/>
              <a:t>Я их вымыл (руки у меня чистые). </a:t>
            </a:r>
          </a:p>
          <a:p>
            <a:endParaRPr lang="ru-RU" dirty="0"/>
          </a:p>
          <a:p>
            <a:r>
              <a:rPr lang="ru-RU" dirty="0"/>
              <a:t>Хотя глаголы в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часто переводятся на русский язык в прошедшем времени, следует помнить, что в английском языке эти действия являются действиями настоящего времени. </a:t>
            </a:r>
          </a:p>
          <a:p>
            <a:endParaRPr lang="ru-RU" dirty="0"/>
          </a:p>
          <a:p>
            <a:r>
              <a:rPr lang="ru-RU" b="1" dirty="0"/>
              <a:t>Для </a:t>
            </a:r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Perfect</a:t>
            </a:r>
            <a:r>
              <a:rPr lang="ru-RU" b="1" dirty="0"/>
              <a:t> характерны наречия: </a:t>
            </a:r>
            <a:r>
              <a:rPr lang="ru-RU" b="1" dirty="0" err="1"/>
              <a:t>already</a:t>
            </a:r>
            <a:r>
              <a:rPr lang="ru-RU" b="1" dirty="0"/>
              <a:t>, </a:t>
            </a:r>
            <a:r>
              <a:rPr lang="ru-RU" b="1" dirty="0" err="1"/>
              <a:t>still</a:t>
            </a:r>
            <a:r>
              <a:rPr lang="ru-RU" b="1" dirty="0"/>
              <a:t>, </a:t>
            </a:r>
            <a:r>
              <a:rPr lang="ru-RU" b="1" dirty="0" err="1"/>
              <a:t>yet</a:t>
            </a:r>
            <a:r>
              <a:rPr lang="ru-RU" b="1" dirty="0"/>
              <a:t>, </a:t>
            </a:r>
            <a:r>
              <a:rPr lang="ru-RU" b="1" dirty="0" err="1"/>
              <a:t>ever</a:t>
            </a:r>
            <a:r>
              <a:rPr lang="ru-RU" b="1" dirty="0"/>
              <a:t>, </a:t>
            </a:r>
            <a:r>
              <a:rPr lang="ru-RU" b="1" dirty="0" err="1"/>
              <a:t>just</a:t>
            </a:r>
            <a:r>
              <a:rPr lang="ru-RU" b="1" dirty="0"/>
              <a:t>, </a:t>
            </a:r>
            <a:r>
              <a:rPr lang="ru-RU" b="1" dirty="0" err="1"/>
              <a:t>recently</a:t>
            </a:r>
            <a:r>
              <a:rPr lang="ru-RU" b="1" dirty="0"/>
              <a:t>, </a:t>
            </a:r>
            <a:r>
              <a:rPr lang="ru-RU" b="1" dirty="0" err="1"/>
              <a:t>never</a:t>
            </a:r>
            <a:r>
              <a:rPr lang="ru-RU" b="1" dirty="0"/>
              <a:t>, </a:t>
            </a:r>
            <a:r>
              <a:rPr lang="ru-RU" b="1" dirty="0" err="1"/>
              <a:t>today</a:t>
            </a:r>
            <a:r>
              <a:rPr lang="ru-RU" b="1" dirty="0"/>
              <a:t>, </a:t>
            </a:r>
            <a:r>
              <a:rPr lang="ru-RU" b="1" dirty="0" err="1"/>
              <a:t>this</a:t>
            </a:r>
            <a:r>
              <a:rPr lang="ru-RU" b="1" dirty="0"/>
              <a:t> </a:t>
            </a:r>
            <a:r>
              <a:rPr lang="ru-RU" b="1" dirty="0" err="1"/>
              <a:t>week</a:t>
            </a:r>
            <a:r>
              <a:rPr lang="ru-RU" b="1" dirty="0"/>
              <a:t>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61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Present indefinite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Indefinite</a:t>
            </a:r>
            <a:r>
              <a:rPr lang="ru-RU" b="1" dirty="0"/>
              <a:t> </a:t>
            </a:r>
            <a:r>
              <a:rPr lang="ru-RU" b="1" dirty="0" err="1"/>
              <a:t>Tense</a:t>
            </a:r>
            <a:r>
              <a:rPr lang="ru-RU" dirty="0"/>
              <a:t> - настоящее неопределённое время употребляется для обозначения обычных, регулярно повторяющихся или постоянных действий, например, когда мы говорим о чьих либо привычках, режиме дня, расписаниях и т.д., т.е.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Indefinite</a:t>
            </a:r>
            <a:r>
              <a:rPr lang="ru-RU" dirty="0"/>
              <a:t> обозначает действия, которые происходят в настоящее время, но они не привязаны к моменту речи. Например: </a:t>
            </a:r>
            <a:br>
              <a:rPr lang="ru-RU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lectures</a:t>
            </a:r>
            <a:r>
              <a:rPr lang="ru-RU" sz="2900" dirty="0"/>
              <a:t> </a:t>
            </a:r>
            <a:r>
              <a:rPr lang="ru-RU" sz="2900" dirty="0" err="1"/>
              <a:t>at</a:t>
            </a:r>
            <a:r>
              <a:rPr lang="ru-RU" sz="2900" dirty="0"/>
              <a:t> </a:t>
            </a: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Institute</a:t>
            </a:r>
            <a:r>
              <a:rPr lang="ru-RU" sz="2900" dirty="0"/>
              <a:t> </a:t>
            </a:r>
            <a:r>
              <a:rPr lang="ru-RU" sz="2900" dirty="0" err="1"/>
              <a:t>begin</a:t>
            </a:r>
            <a:r>
              <a:rPr lang="ru-RU" sz="2900" dirty="0"/>
              <a:t> </a:t>
            </a:r>
            <a:r>
              <a:rPr lang="ru-RU" sz="2900" dirty="0" err="1"/>
              <a:t>at</a:t>
            </a:r>
            <a:r>
              <a:rPr lang="ru-RU" sz="2900" dirty="0"/>
              <a:t> 9 </a:t>
            </a:r>
            <a:r>
              <a:rPr lang="ru-RU" sz="2900" dirty="0" err="1"/>
              <a:t>o'clock</a:t>
            </a:r>
            <a:r>
              <a:rPr lang="ru-RU" sz="2900" dirty="0"/>
              <a:t>. </a:t>
            </a:r>
            <a:br>
              <a:rPr lang="ru-RU" sz="2900" dirty="0"/>
            </a:br>
            <a:r>
              <a:rPr lang="ru-RU" sz="2900" dirty="0"/>
              <a:t>Лекции в институте начинаются в 9 часов. 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I </a:t>
            </a:r>
            <a:r>
              <a:rPr lang="ru-RU" sz="2900" dirty="0" err="1"/>
              <a:t>go</a:t>
            </a:r>
            <a:r>
              <a:rPr lang="ru-RU" sz="2900" dirty="0"/>
              <a:t> </a:t>
            </a:r>
            <a:r>
              <a:rPr lang="ru-RU" sz="2900" dirty="0" err="1"/>
              <a:t>to</a:t>
            </a:r>
            <a:r>
              <a:rPr lang="ru-RU" sz="2900" dirty="0"/>
              <a:t> </a:t>
            </a: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Institute</a:t>
            </a:r>
            <a:r>
              <a:rPr lang="ru-RU" sz="2900" dirty="0"/>
              <a:t> </a:t>
            </a:r>
            <a:r>
              <a:rPr lang="ru-RU" sz="2900" dirty="0" err="1"/>
              <a:t>on</a:t>
            </a:r>
            <a:r>
              <a:rPr lang="ru-RU" sz="2900" dirty="0"/>
              <a:t> </a:t>
            </a:r>
            <a:r>
              <a:rPr lang="ru-RU" sz="2900" dirty="0" err="1"/>
              <a:t>foot</a:t>
            </a:r>
            <a:r>
              <a:rPr lang="ru-RU" sz="2900" dirty="0"/>
              <a:t>. </a:t>
            </a:r>
            <a:br>
              <a:rPr lang="ru-RU" sz="2900" dirty="0"/>
            </a:br>
            <a:r>
              <a:rPr lang="ru-RU" sz="2900" dirty="0"/>
              <a:t>Я хожу в институт пешком.(всегда) 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Peter</a:t>
            </a:r>
            <a:r>
              <a:rPr lang="ru-RU" sz="2900" dirty="0"/>
              <a:t> </a:t>
            </a:r>
            <a:r>
              <a:rPr lang="ru-RU" sz="2900" dirty="0" err="1"/>
              <a:t>swims</a:t>
            </a:r>
            <a:r>
              <a:rPr lang="ru-RU" sz="2900" dirty="0"/>
              <a:t> </a:t>
            </a:r>
            <a:r>
              <a:rPr lang="ru-RU" sz="2900" dirty="0" err="1"/>
              <a:t>well</a:t>
            </a:r>
            <a:r>
              <a:rPr lang="ru-RU" sz="2900" dirty="0"/>
              <a:t>. </a:t>
            </a:r>
            <a:br>
              <a:rPr lang="ru-RU" sz="2900" dirty="0"/>
            </a:br>
            <a:r>
              <a:rPr lang="ru-RU" sz="2900" dirty="0"/>
              <a:t>Петя плавает хорошо.(вообще) 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Earth</a:t>
            </a:r>
            <a:r>
              <a:rPr lang="ru-RU" sz="2900" dirty="0"/>
              <a:t> </a:t>
            </a:r>
            <a:r>
              <a:rPr lang="ru-RU" sz="2900" dirty="0" err="1"/>
              <a:t>goes</a:t>
            </a:r>
            <a:r>
              <a:rPr lang="ru-RU" sz="2900" dirty="0"/>
              <a:t> </a:t>
            </a:r>
            <a:r>
              <a:rPr lang="ru-RU" sz="2900" dirty="0" err="1"/>
              <a:t>round</a:t>
            </a:r>
            <a:r>
              <a:rPr lang="ru-RU" sz="2900" dirty="0"/>
              <a:t> </a:t>
            </a: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Sun</a:t>
            </a:r>
            <a:r>
              <a:rPr lang="ru-RU" sz="2900" dirty="0"/>
              <a:t>. </a:t>
            </a:r>
            <a:br>
              <a:rPr lang="ru-RU" sz="2900" dirty="0"/>
            </a:br>
            <a:r>
              <a:rPr lang="ru-RU" sz="2900" dirty="0"/>
              <a:t>Земля вращается вокруг Солнца.(постоянно) 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Ann</a:t>
            </a:r>
            <a:r>
              <a:rPr lang="ru-RU" sz="2900" dirty="0"/>
              <a:t> </a:t>
            </a:r>
            <a:r>
              <a:rPr lang="ru-RU" sz="2900" dirty="0" err="1"/>
              <a:t>goes</a:t>
            </a:r>
            <a:r>
              <a:rPr lang="ru-RU" sz="2900" dirty="0"/>
              <a:t> </a:t>
            </a:r>
            <a:r>
              <a:rPr lang="ru-RU" sz="2900" dirty="0" err="1"/>
              <a:t>to</a:t>
            </a:r>
            <a:r>
              <a:rPr lang="ru-RU" sz="2900" dirty="0"/>
              <a:t> </a:t>
            </a:r>
            <a:r>
              <a:rPr lang="ru-RU" sz="2900" dirty="0" err="1"/>
              <a:t>the</a:t>
            </a:r>
            <a:r>
              <a:rPr lang="ru-RU" sz="2900" dirty="0"/>
              <a:t> </a:t>
            </a:r>
            <a:r>
              <a:rPr lang="ru-RU" sz="2900" dirty="0" err="1"/>
              <a:t>South</a:t>
            </a:r>
            <a:r>
              <a:rPr lang="ru-RU" sz="2900" dirty="0"/>
              <a:t> </a:t>
            </a:r>
            <a:r>
              <a:rPr lang="ru-RU" sz="2900" dirty="0" err="1"/>
              <a:t>every</a:t>
            </a:r>
            <a:r>
              <a:rPr lang="ru-RU" sz="2900" dirty="0"/>
              <a:t> </a:t>
            </a:r>
            <a:r>
              <a:rPr lang="ru-RU" sz="2900" dirty="0" err="1"/>
              <a:t>summer</a:t>
            </a:r>
            <a:r>
              <a:rPr lang="ru-RU" sz="2900" dirty="0"/>
              <a:t>. </a:t>
            </a:r>
            <a:br>
              <a:rPr lang="ru-RU" sz="2900" dirty="0"/>
            </a:br>
            <a:r>
              <a:rPr lang="ru-RU" sz="2900" dirty="0"/>
              <a:t>Анна ездит на юг каждое лето. (повторяющееся действие) </a:t>
            </a:r>
          </a:p>
          <a:p>
            <a:pPr marL="0" indent="0" algn="just">
              <a:buNone/>
            </a:pPr>
            <a:endParaRPr lang="ru-RU" sz="2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6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Употребление: </a:t>
            </a:r>
          </a:p>
          <a:p>
            <a:endParaRPr lang="ru-RU" dirty="0"/>
          </a:p>
          <a:p>
            <a:r>
              <a:rPr lang="ru-RU" dirty="0"/>
              <a:t>1. Для обозначения действий, (не) закончившихся к моменту речи (часто с "</a:t>
            </a:r>
            <a:r>
              <a:rPr lang="en-US" dirty="0"/>
              <a:t>just" - </a:t>
            </a:r>
            <a:r>
              <a:rPr lang="ru-RU" dirty="0"/>
              <a:t>только что, "</a:t>
            </a:r>
            <a:r>
              <a:rPr lang="en-US" dirty="0"/>
              <a:t>yet" - </a:t>
            </a:r>
            <a:r>
              <a:rPr lang="ru-RU" dirty="0"/>
              <a:t>ещё не и др.):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en-US" dirty="0"/>
              <a:t>Have you finished your job? </a:t>
            </a:r>
          </a:p>
          <a:p>
            <a:r>
              <a:rPr lang="en-US" dirty="0"/>
              <a:t>- </a:t>
            </a:r>
            <a:r>
              <a:rPr lang="ru-RU" dirty="0"/>
              <a:t>Ты закончил работу? 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en-US" dirty="0"/>
              <a:t>Yes, I have/ No, I haven't. </a:t>
            </a:r>
          </a:p>
          <a:p>
            <a:r>
              <a:rPr lang="en-US" dirty="0"/>
              <a:t>- </a:t>
            </a:r>
            <a:r>
              <a:rPr lang="ru-RU" dirty="0"/>
              <a:t>Да/Нет. </a:t>
            </a:r>
          </a:p>
          <a:p>
            <a:endParaRPr lang="ru-RU" dirty="0"/>
          </a:p>
          <a:p>
            <a:r>
              <a:rPr lang="en-US" dirty="0"/>
              <a:t>The train has just arrived. </a:t>
            </a:r>
          </a:p>
          <a:p>
            <a:r>
              <a:rPr lang="ru-RU" dirty="0"/>
              <a:t>Поезд только что прибыл. </a:t>
            </a:r>
          </a:p>
          <a:p>
            <a:endParaRPr lang="ru-RU" dirty="0"/>
          </a:p>
          <a:p>
            <a:r>
              <a:rPr lang="en-US" dirty="0"/>
              <a:t>She hasn't written the test yet. </a:t>
            </a:r>
            <a:r>
              <a:rPr lang="ru-RU" dirty="0"/>
              <a:t>Она ещё не закончила контрольную. </a:t>
            </a:r>
          </a:p>
          <a:p>
            <a:endParaRPr lang="ru-RU" dirty="0"/>
          </a:p>
          <a:p>
            <a:r>
              <a:rPr lang="ru-RU" dirty="0"/>
              <a:t>2. Для обозначения действий, происходивших в прошлом, но актуальных в настоящем: </a:t>
            </a:r>
          </a:p>
          <a:p>
            <a:endParaRPr lang="ru-RU" dirty="0"/>
          </a:p>
          <a:p>
            <a:r>
              <a:rPr lang="ru-RU" dirty="0"/>
              <a:t>-</a:t>
            </a:r>
            <a:r>
              <a:rPr lang="en-US" dirty="0"/>
              <a:t>Have you passed your driving test? </a:t>
            </a:r>
          </a:p>
          <a:p>
            <a:r>
              <a:rPr lang="en-US" dirty="0"/>
              <a:t>- </a:t>
            </a:r>
            <a:r>
              <a:rPr lang="ru-RU" dirty="0"/>
              <a:t>Вы уже сдали экзамен на право вождения автомобиля? </a:t>
            </a:r>
          </a:p>
          <a:p>
            <a:endParaRPr lang="ru-RU" dirty="0"/>
          </a:p>
          <a:p>
            <a:r>
              <a:rPr lang="ru-RU" dirty="0"/>
              <a:t>-</a:t>
            </a:r>
            <a:r>
              <a:rPr lang="en-US" dirty="0"/>
              <a:t>We can't enter the </a:t>
            </a:r>
            <a:r>
              <a:rPr lang="en-US" dirty="0" err="1"/>
              <a:t>room.I've</a:t>
            </a:r>
            <a:r>
              <a:rPr lang="en-US" dirty="0"/>
              <a:t> lost my key. </a:t>
            </a:r>
          </a:p>
          <a:p>
            <a:r>
              <a:rPr lang="en-US" dirty="0"/>
              <a:t>- </a:t>
            </a:r>
            <a:r>
              <a:rPr lang="ru-RU" dirty="0"/>
              <a:t>Мы не можем войти в (эту) комнату. Я потеряла ключ.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590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3. Для описания действий, начавшихся в прошлом и продолжающихся до настоящего момента (часто с "</a:t>
            </a:r>
            <a:r>
              <a:rPr lang="en-US" dirty="0"/>
              <a:t>since" - </a:t>
            </a:r>
            <a:r>
              <a:rPr lang="ru-RU" dirty="0"/>
              <a:t>с или "</a:t>
            </a:r>
            <a:r>
              <a:rPr lang="en-US" dirty="0"/>
              <a:t>for" - </a:t>
            </a:r>
            <a:r>
              <a:rPr lang="ru-RU" dirty="0"/>
              <a:t>в течение): </a:t>
            </a:r>
          </a:p>
          <a:p>
            <a:endParaRPr lang="ru-RU" dirty="0"/>
          </a:p>
          <a:p>
            <a:r>
              <a:rPr lang="en-US" dirty="0"/>
              <a:t>I' </a:t>
            </a:r>
            <a:r>
              <a:rPr lang="en-US" dirty="0" err="1"/>
              <a:t>ve</a:t>
            </a:r>
            <a:r>
              <a:rPr lang="en-US" dirty="0"/>
              <a:t> always liked him. </a:t>
            </a:r>
          </a:p>
          <a:p>
            <a:r>
              <a:rPr lang="ru-RU" dirty="0"/>
              <a:t>Он мне всегда нравился (раньше и теперь). </a:t>
            </a:r>
          </a:p>
          <a:p>
            <a:endParaRPr lang="ru-RU" dirty="0"/>
          </a:p>
          <a:p>
            <a:r>
              <a:rPr lang="en-US" dirty="0"/>
              <a:t>I have known him for years / since my youth / since 1990. </a:t>
            </a:r>
          </a:p>
          <a:p>
            <a:r>
              <a:rPr lang="ru-RU" dirty="0"/>
              <a:t>Я знаю его много лет / с юности/ с 1990 года. </a:t>
            </a:r>
          </a:p>
          <a:p>
            <a:endParaRPr lang="ru-RU" dirty="0"/>
          </a:p>
          <a:p>
            <a:r>
              <a:rPr lang="en-US" dirty="0"/>
              <a:t>He has written about a hundred novels. </a:t>
            </a:r>
          </a:p>
          <a:p>
            <a:r>
              <a:rPr lang="ru-RU" dirty="0"/>
              <a:t>Он написал около ста романов. </a:t>
            </a:r>
          </a:p>
          <a:p>
            <a:endParaRPr lang="ru-RU" dirty="0"/>
          </a:p>
          <a:p>
            <a:r>
              <a:rPr lang="en-US" dirty="0"/>
              <a:t>He is alive and can write more. </a:t>
            </a:r>
          </a:p>
          <a:p>
            <a:r>
              <a:rPr lang="ru-RU" dirty="0"/>
              <a:t>Он жив и может написать ещё. </a:t>
            </a:r>
          </a:p>
          <a:p>
            <a:r>
              <a:rPr lang="ru-RU" dirty="0"/>
              <a:t>но: </a:t>
            </a:r>
          </a:p>
          <a:p>
            <a:r>
              <a:rPr lang="en-US" dirty="0"/>
              <a:t>He wrote about a hundred novels. (He is dead). </a:t>
            </a:r>
          </a:p>
          <a:p>
            <a:r>
              <a:rPr lang="ru-RU" dirty="0"/>
              <a:t>Он написал около ста романов. (Его нет в живых). </a:t>
            </a:r>
          </a:p>
          <a:p>
            <a:endParaRPr lang="ru-RU" dirty="0"/>
          </a:p>
          <a:p>
            <a:r>
              <a:rPr lang="ru-RU" dirty="0"/>
              <a:t>4. Для обозначения действий, имевших место в </a:t>
            </a:r>
            <a:r>
              <a:rPr lang="ru-RU" dirty="0" err="1"/>
              <a:t>неистекший</a:t>
            </a:r>
            <a:r>
              <a:rPr lang="ru-RU" dirty="0"/>
              <a:t> период времени (с выражениями типа "</a:t>
            </a:r>
            <a:r>
              <a:rPr lang="en-US" dirty="0"/>
              <a:t>this morning" / "afternoon" / "week" - </a:t>
            </a:r>
            <a:r>
              <a:rPr lang="ru-RU" dirty="0"/>
              <a:t>сегодня утром / днём / на этой неделе и т.п.: </a:t>
            </a:r>
          </a:p>
          <a:p>
            <a:endParaRPr lang="ru-RU" dirty="0"/>
          </a:p>
          <a:p>
            <a:r>
              <a:rPr lang="en-US" dirty="0"/>
              <a:t>Has the postman come this morning? </a:t>
            </a:r>
          </a:p>
          <a:p>
            <a:r>
              <a:rPr lang="ru-RU" dirty="0"/>
              <a:t>Почтальон приходил сегодня утром? </a:t>
            </a:r>
          </a:p>
          <a:p>
            <a:endParaRPr lang="ru-RU" dirty="0"/>
          </a:p>
          <a:p>
            <a:r>
              <a:rPr lang="en-US" dirty="0"/>
              <a:t>He hasn't phoned this afternoon. </a:t>
            </a:r>
          </a:p>
          <a:p>
            <a:r>
              <a:rPr lang="ru-RU" dirty="0"/>
              <a:t>Он ещё не звонил сегодня днём.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375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Perfect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  </a:t>
            </a:r>
          </a:p>
          <a:p>
            <a:r>
              <a:rPr lang="en-US" dirty="0"/>
              <a:t>  </a:t>
            </a:r>
            <a:r>
              <a:rPr lang="en-US" dirty="0" smtClean="0"/>
              <a:t>						+ </a:t>
            </a:r>
            <a:r>
              <a:rPr lang="en-US" dirty="0"/>
              <a:t>V3 </a:t>
            </a:r>
          </a:p>
          <a:p>
            <a:r>
              <a:rPr lang="en-US" dirty="0"/>
              <a:t>has (3л. </a:t>
            </a:r>
            <a:r>
              <a:rPr lang="en-US" dirty="0" err="1"/>
              <a:t>ед</a:t>
            </a:r>
            <a:r>
              <a:rPr lang="en-US" dirty="0"/>
              <a:t>. ч.)  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+ He has dressed himself. </a:t>
            </a:r>
          </a:p>
          <a:p>
            <a:r>
              <a:rPr lang="en-US" dirty="0"/>
              <a:t>- He has not dressed himself. </a:t>
            </a:r>
          </a:p>
          <a:p>
            <a:r>
              <a:rPr lang="en-US" dirty="0"/>
              <a:t>? Has he dressed himself? </a:t>
            </a:r>
          </a:p>
          <a:p>
            <a:r>
              <a:rPr lang="en-US" dirty="0"/>
              <a:t>Yes, he has. No, he has not. (No, he hasn't.)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555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Perfect </a:t>
            </a:r>
            <a:r>
              <a:rPr lang="en-US" dirty="0" smtClean="0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. Прошедшее совершенное время в английском языке.</a:t>
            </a:r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 обозначает действие, которое произошло до какого-то момента в прошлом. </a:t>
            </a:r>
          </a:p>
          <a:p>
            <a:endParaRPr lang="ru-RU" dirty="0"/>
          </a:p>
          <a:p>
            <a:r>
              <a:rPr lang="ru-RU" dirty="0" err="1"/>
              <a:t>had</a:t>
            </a:r>
            <a:r>
              <a:rPr lang="ru-RU" dirty="0"/>
              <a:t> + V3 </a:t>
            </a:r>
          </a:p>
        </p:txBody>
      </p:sp>
    </p:spTree>
    <p:extLst>
      <p:ext uri="{BB962C8B-B14F-4D97-AF65-F5344CB8AC3E}">
        <p14:creationId xmlns:p14="http://schemas.microsoft.com/office/powerpoint/2010/main" val="889889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Perfect </a:t>
            </a:r>
            <a:r>
              <a:rPr lang="en-US" dirty="0" smtClean="0"/>
              <a:t>Tense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Употребление: </a:t>
            </a:r>
          </a:p>
          <a:p>
            <a:endParaRPr lang="ru-RU" dirty="0"/>
          </a:p>
          <a:p>
            <a:r>
              <a:rPr lang="ru-RU" dirty="0"/>
              <a:t>1. Когда есть указание момента времени, к которому закончилось действие в прошлом: </a:t>
            </a:r>
          </a:p>
          <a:p>
            <a:endParaRPr lang="ru-RU" dirty="0"/>
          </a:p>
          <a:p>
            <a:r>
              <a:rPr lang="en-US" dirty="0"/>
              <a:t>By 9 o'clock we'd finished the work. </a:t>
            </a:r>
          </a:p>
          <a:p>
            <a:r>
              <a:rPr lang="ru-RU" dirty="0"/>
              <a:t>К 9 часам мы закончили работу. </a:t>
            </a:r>
          </a:p>
          <a:p>
            <a:endParaRPr lang="ru-RU" dirty="0"/>
          </a:p>
          <a:p>
            <a:r>
              <a:rPr lang="en-US" dirty="0"/>
              <a:t>She had written only two letters by noon. </a:t>
            </a:r>
          </a:p>
          <a:p>
            <a:r>
              <a:rPr lang="ru-RU" dirty="0"/>
              <a:t>К полудню она написала только 2 письма. </a:t>
            </a:r>
          </a:p>
          <a:p>
            <a:endParaRPr lang="ru-RU" dirty="0"/>
          </a:p>
          <a:p>
            <a:r>
              <a:rPr lang="ru-RU" dirty="0"/>
              <a:t>2. Когда действие в прошлом имело место ранее другого действия: </a:t>
            </a:r>
          </a:p>
          <a:p>
            <a:endParaRPr lang="ru-RU" dirty="0"/>
          </a:p>
          <a:p>
            <a:r>
              <a:rPr lang="en-US" dirty="0"/>
              <a:t>When you arrived, he had just left. </a:t>
            </a:r>
          </a:p>
          <a:p>
            <a:r>
              <a:rPr lang="ru-RU" dirty="0"/>
              <a:t>Когда вы прибыли, он только что уехал. </a:t>
            </a:r>
          </a:p>
          <a:p>
            <a:endParaRPr lang="ru-RU" dirty="0"/>
          </a:p>
          <a:p>
            <a:r>
              <a:rPr lang="en-US" dirty="0"/>
              <a:t>He had worked at the university for thirty years before he retired. </a:t>
            </a:r>
          </a:p>
          <a:p>
            <a:r>
              <a:rPr lang="ru-RU" dirty="0"/>
              <a:t>Он проработал в университете 30 лет, прежде чем ушёл на пенсию. </a:t>
            </a:r>
          </a:p>
          <a:p>
            <a:endParaRPr lang="ru-RU" dirty="0"/>
          </a:p>
          <a:p>
            <a:r>
              <a:rPr lang="ru-RU" dirty="0"/>
              <a:t>3. В косвенной речи для передачи настоящего свершенного и простого прошедшего времени: </a:t>
            </a:r>
          </a:p>
          <a:p>
            <a:endParaRPr lang="ru-RU" dirty="0"/>
          </a:p>
          <a:p>
            <a:r>
              <a:rPr lang="en-US" dirty="0"/>
              <a:t>He said he had studied English for two years. (He said: "I have studied English for two years.") </a:t>
            </a:r>
          </a:p>
          <a:p>
            <a:r>
              <a:rPr lang="ru-RU" dirty="0"/>
              <a:t>Он сказал, что изучает английский язык два года. </a:t>
            </a:r>
          </a:p>
          <a:p>
            <a:endParaRPr lang="ru-RU" dirty="0"/>
          </a:p>
          <a:p>
            <a:r>
              <a:rPr lang="en-US" dirty="0"/>
              <a:t>She said she had published her first story 10 years before. (She said: "I published my first story 10 years ago.") </a:t>
            </a:r>
          </a:p>
          <a:p>
            <a:r>
              <a:rPr lang="ru-RU" dirty="0"/>
              <a:t>Она сказала, что опубликовала свой первый рассказ 10 лет тому назад.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140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Perfect </a:t>
            </a:r>
            <a:r>
              <a:rPr lang="en-US" dirty="0" smtClean="0"/>
              <a:t>Tense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 She had written a letter by 5 o'clock on Saturday. </a:t>
            </a:r>
          </a:p>
          <a:p>
            <a:r>
              <a:rPr lang="en-US" dirty="0"/>
              <a:t>- She had not written a letter by 5 o'clock on Saturday. </a:t>
            </a:r>
          </a:p>
          <a:p>
            <a:r>
              <a:rPr lang="en-US" dirty="0"/>
              <a:t>? Had he written a letter by 5 o'clock on Saturday? </a:t>
            </a:r>
          </a:p>
          <a:p>
            <a:r>
              <a:rPr lang="en-US" dirty="0"/>
              <a:t>Yes, he had. No, he had not. (No, he hadn't.) 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630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Perfect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The Future Perfect Tense. </a:t>
            </a:r>
            <a:r>
              <a:rPr lang="ru-RU" dirty="0"/>
              <a:t>Будущее совершенное время в английском языке.</a:t>
            </a:r>
          </a:p>
          <a:p>
            <a:r>
              <a:rPr lang="en-US" dirty="0"/>
              <a:t>The Future Perfect Tense </a:t>
            </a:r>
            <a:r>
              <a:rPr lang="ru-RU" dirty="0"/>
              <a:t>обозначает действие, которое завершится к определенному моменту в будущем. </a:t>
            </a:r>
          </a:p>
          <a:p>
            <a:pPr marL="114300" indent="0">
              <a:buNone/>
            </a:pPr>
            <a:endParaRPr lang="ru-RU" dirty="0"/>
          </a:p>
          <a:p>
            <a:r>
              <a:rPr lang="en-US" dirty="0"/>
              <a:t>shall   </a:t>
            </a:r>
          </a:p>
          <a:p>
            <a:r>
              <a:rPr lang="en-US" dirty="0"/>
              <a:t>  + have + V3 </a:t>
            </a:r>
          </a:p>
          <a:p>
            <a:r>
              <a:rPr lang="en-US" dirty="0"/>
              <a:t>will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+ She will have finished. </a:t>
            </a:r>
          </a:p>
          <a:p>
            <a:r>
              <a:rPr lang="en-US" dirty="0"/>
              <a:t>- She will not have finished. </a:t>
            </a:r>
          </a:p>
          <a:p>
            <a:r>
              <a:rPr lang="en-US" dirty="0"/>
              <a:t>? Will she have finished? </a:t>
            </a:r>
          </a:p>
          <a:p>
            <a:r>
              <a:rPr lang="en-US" dirty="0"/>
              <a:t>Yes, she will. No, she will not. (No, she won't.) </a:t>
            </a:r>
          </a:p>
          <a:p>
            <a:endParaRPr lang="en-US" dirty="0" smtClean="0"/>
          </a:p>
          <a:p>
            <a:r>
              <a:rPr lang="ru-RU" dirty="0" smtClean="0"/>
              <a:t>Будущее </a:t>
            </a:r>
            <a:r>
              <a:rPr lang="ru-RU" dirty="0"/>
              <a:t>свершенное время часто заменяется простым будущим. Употребляется часто с обстоятельствами "</a:t>
            </a:r>
            <a:r>
              <a:rPr lang="en-US" dirty="0"/>
              <a:t>by then" - </a:t>
            </a:r>
            <a:r>
              <a:rPr lang="ru-RU" dirty="0"/>
              <a:t>к тому времени, "</a:t>
            </a:r>
            <a:r>
              <a:rPr lang="en-US" dirty="0"/>
              <a:t>by... o'clock" - </a:t>
            </a:r>
            <a:r>
              <a:rPr lang="ru-RU" dirty="0"/>
              <a:t>к ... часу, "</a:t>
            </a:r>
            <a:r>
              <a:rPr lang="en-US" dirty="0"/>
              <a:t>by the end of" - </a:t>
            </a:r>
            <a:r>
              <a:rPr lang="ru-RU" dirty="0"/>
              <a:t>к концу: </a:t>
            </a:r>
          </a:p>
          <a:p>
            <a:endParaRPr lang="ru-RU" dirty="0"/>
          </a:p>
          <a:p>
            <a:r>
              <a:rPr lang="en-US" dirty="0"/>
              <a:t>By 2 o'clock we'll have discussed all the problems. </a:t>
            </a:r>
          </a:p>
          <a:p>
            <a:r>
              <a:rPr lang="ru-RU" dirty="0"/>
              <a:t>К двум часам мы уже обсудим все проблемы.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823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Present Perfect Continuous Tense. </a:t>
            </a:r>
            <a:r>
              <a:rPr lang="ru-RU" dirty="0"/>
              <a:t>Настоящее совершенное длительное время в английском языке.</a:t>
            </a:r>
          </a:p>
          <a:p>
            <a:r>
              <a:rPr lang="en-US" dirty="0"/>
              <a:t>Present Perfect Continuous </a:t>
            </a:r>
            <a:r>
              <a:rPr lang="ru-RU" dirty="0"/>
              <a:t>образуется с помощью вспомогательного глагола </a:t>
            </a:r>
            <a:r>
              <a:rPr lang="en-US" dirty="0"/>
              <a:t>to be </a:t>
            </a:r>
            <a:r>
              <a:rPr lang="ru-RU" dirty="0"/>
              <a:t>в форме </a:t>
            </a:r>
            <a:r>
              <a:rPr lang="en-US" dirty="0"/>
              <a:t>Present Perfect (have been, has been) </a:t>
            </a:r>
            <a:r>
              <a:rPr lang="ru-RU" dirty="0"/>
              <a:t>и причастия </a:t>
            </a:r>
            <a:r>
              <a:rPr lang="en-US" dirty="0"/>
              <a:t>I </a:t>
            </a:r>
            <a:r>
              <a:rPr lang="ru-RU" dirty="0"/>
              <a:t>смыслового глагола: </a:t>
            </a:r>
          </a:p>
          <a:p>
            <a:endParaRPr lang="ru-RU" dirty="0"/>
          </a:p>
          <a:p>
            <a:r>
              <a:rPr lang="ru-RU" dirty="0"/>
              <a:t>+ </a:t>
            </a:r>
          </a:p>
          <a:p>
            <a:r>
              <a:rPr lang="en-US" dirty="0"/>
              <a:t>I (we, you, they) have been writing </a:t>
            </a:r>
          </a:p>
          <a:p>
            <a:r>
              <a:rPr lang="en-US" dirty="0"/>
              <a:t>He (she, it) has been writing </a:t>
            </a:r>
          </a:p>
          <a:p>
            <a:endParaRPr lang="en-US" dirty="0"/>
          </a:p>
          <a:p>
            <a:r>
              <a:rPr lang="en-US" dirty="0"/>
              <a:t>- </a:t>
            </a:r>
          </a:p>
          <a:p>
            <a:r>
              <a:rPr lang="en-US" dirty="0"/>
              <a:t>I (we, you, they) have not been writing </a:t>
            </a:r>
          </a:p>
          <a:p>
            <a:r>
              <a:rPr lang="en-US" dirty="0"/>
              <a:t>He (she, it) has not been writing </a:t>
            </a:r>
          </a:p>
          <a:p>
            <a:endParaRPr lang="en-US" dirty="0"/>
          </a:p>
          <a:p>
            <a:r>
              <a:rPr lang="en-US" dirty="0"/>
              <a:t>? </a:t>
            </a:r>
          </a:p>
          <a:p>
            <a:r>
              <a:rPr lang="en-US" dirty="0"/>
              <a:t>Have I (we, you, they) been writing? </a:t>
            </a:r>
          </a:p>
          <a:p>
            <a:r>
              <a:rPr lang="en-US" dirty="0"/>
              <a:t>Has he (she, it) been writing? 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722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употребляется: </a:t>
            </a:r>
          </a:p>
          <a:p>
            <a:endParaRPr lang="ru-RU" dirty="0"/>
          </a:p>
          <a:p>
            <a:r>
              <a:rPr lang="ru-RU" dirty="0"/>
              <a:t>1. Для выражения действия, которое началось в прошлом, продолжалось в течение некоторого периода до настоящего времени и все еще продолжается в настоящее время. В этом значении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переводится на русский язык глаголом в настоящем времени: </a:t>
            </a:r>
          </a:p>
          <a:p>
            <a:endParaRPr lang="ru-RU" dirty="0"/>
          </a:p>
          <a:p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working</a:t>
            </a:r>
            <a:r>
              <a:rPr lang="ru-RU" dirty="0"/>
              <a:t> </a:t>
            </a:r>
            <a:r>
              <a:rPr lang="ru-RU" dirty="0" err="1"/>
              <a:t>here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five</a:t>
            </a:r>
            <a:r>
              <a:rPr lang="ru-RU" dirty="0"/>
              <a:t> </a:t>
            </a:r>
            <a:r>
              <a:rPr lang="ru-RU" dirty="0" err="1"/>
              <a:t>years</a:t>
            </a:r>
            <a:r>
              <a:rPr lang="ru-RU" dirty="0"/>
              <a:t>. </a:t>
            </a:r>
          </a:p>
          <a:p>
            <a:r>
              <a:rPr lang="ru-RU" dirty="0"/>
              <a:t>Она работает здесь пять лет.</a:t>
            </a:r>
          </a:p>
          <a:p>
            <a:r>
              <a:rPr lang="ru-RU" dirty="0"/>
              <a:t>(Она начала работать 5 лет тому назад (действие, которое началось в прошлом), проработала уже 5 лет (указание периода времени, в течение которого продолжалось это действие) и продолжает работать в настоящее время.) </a:t>
            </a:r>
          </a:p>
          <a:p>
            <a:endParaRPr lang="ru-RU" dirty="0"/>
          </a:p>
          <a:p>
            <a:r>
              <a:rPr lang="ru-RU" dirty="0" err="1"/>
              <a:t>How</a:t>
            </a:r>
            <a:r>
              <a:rPr lang="ru-RU" dirty="0"/>
              <a:t> </a:t>
            </a:r>
            <a:r>
              <a:rPr lang="ru-RU" dirty="0" err="1"/>
              <a:t>long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living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Moscow</a:t>
            </a:r>
            <a:r>
              <a:rPr lang="ru-RU" dirty="0"/>
              <a:t>? </a:t>
            </a:r>
          </a:p>
          <a:p>
            <a:r>
              <a:rPr lang="ru-RU" dirty="0"/>
              <a:t>Сколько времени они живут в Москве?</a:t>
            </a:r>
          </a:p>
          <a:p>
            <a:r>
              <a:rPr lang="ru-RU" dirty="0"/>
              <a:t>(В вопросе подразумевается, что они жили в Москве какой-то период времени до настоящего момента и продолжают жить и в настоящее время.) 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Dnieper</a:t>
            </a:r>
            <a:r>
              <a:rPr lang="ru-RU" dirty="0"/>
              <a:t> </a:t>
            </a:r>
            <a:r>
              <a:rPr lang="ru-RU" dirty="0" err="1"/>
              <a:t>Hydro-Electric</a:t>
            </a:r>
            <a:r>
              <a:rPr lang="ru-RU" dirty="0"/>
              <a:t> </a:t>
            </a:r>
            <a:r>
              <a:rPr lang="ru-RU" dirty="0" err="1"/>
              <a:t>Station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functioning</a:t>
            </a:r>
            <a:r>
              <a:rPr lang="ru-RU" dirty="0"/>
              <a:t> </a:t>
            </a:r>
            <a:r>
              <a:rPr lang="ru-RU" dirty="0" err="1"/>
              <a:t>since</a:t>
            </a:r>
            <a:r>
              <a:rPr lang="ru-RU" dirty="0"/>
              <a:t> 1931. </a:t>
            </a:r>
          </a:p>
          <a:p>
            <a:r>
              <a:rPr lang="ru-RU" dirty="0"/>
              <a:t>Днепровская гидроэлектростанция работает с 1931 года.</a:t>
            </a:r>
          </a:p>
          <a:p>
            <a:r>
              <a:rPr lang="ru-RU" dirty="0"/>
              <a:t>(Днепровская гидроэлектростанция начала работать в 1931 году (начало действия в прошлом), работала с 1931 года до настоящего времени (период времени) и продолжает работать и в настоящее время.)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733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 Различие между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и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состоит в том, что при употреблении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подчеркивается процесс действия, а при употреблении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- факт совершения действия, выраженного глаголом: </a:t>
            </a:r>
          </a:p>
          <a:p>
            <a:endParaRPr lang="ru-RU" dirty="0"/>
          </a:p>
          <a:p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four</a:t>
            </a:r>
            <a:r>
              <a:rPr lang="ru-RU" dirty="0"/>
              <a:t> </a:t>
            </a:r>
            <a:r>
              <a:rPr lang="ru-RU" dirty="0" err="1"/>
              <a:t>years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working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his</a:t>
            </a:r>
            <a:r>
              <a:rPr lang="ru-RU" dirty="0"/>
              <a:t> </a:t>
            </a:r>
            <a:r>
              <a:rPr lang="ru-RU" dirty="0" err="1"/>
              <a:t>subject</a:t>
            </a:r>
            <a:r>
              <a:rPr lang="ru-RU" dirty="0"/>
              <a:t>. </a:t>
            </a:r>
          </a:p>
          <a:p>
            <a:r>
              <a:rPr lang="ru-RU" dirty="0"/>
              <a:t>Он работает над своей темой уже в течение четырех лет. </a:t>
            </a:r>
          </a:p>
          <a:p>
            <a:endParaRPr lang="ru-RU" dirty="0"/>
          </a:p>
          <a:p>
            <a:r>
              <a:rPr lang="ru-RU" dirty="0"/>
              <a:t>I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lived</a:t>
            </a:r>
            <a:r>
              <a:rPr lang="ru-RU" dirty="0"/>
              <a:t> </a:t>
            </a:r>
            <a:r>
              <a:rPr lang="ru-RU" dirty="0" err="1"/>
              <a:t>here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four</a:t>
            </a:r>
            <a:r>
              <a:rPr lang="ru-RU" dirty="0"/>
              <a:t> </a:t>
            </a:r>
            <a:r>
              <a:rPr lang="ru-RU" dirty="0" err="1"/>
              <a:t>years</a:t>
            </a:r>
            <a:r>
              <a:rPr lang="ru-RU" dirty="0"/>
              <a:t>. </a:t>
            </a:r>
          </a:p>
          <a:p>
            <a:r>
              <a:rPr lang="ru-RU" dirty="0"/>
              <a:t>Я живу здесь четыре года.</a:t>
            </a:r>
          </a:p>
          <a:p>
            <a:r>
              <a:rPr lang="ru-RU" dirty="0"/>
              <a:t>(Я жил и живу здесь.) </a:t>
            </a:r>
          </a:p>
          <a:p>
            <a:endParaRPr lang="ru-RU" dirty="0"/>
          </a:p>
          <a:p>
            <a:r>
              <a:rPr lang="ru-RU" dirty="0" err="1" smtClean="0"/>
              <a:t>Present</a:t>
            </a:r>
            <a:r>
              <a:rPr lang="ru-RU" dirty="0" smtClean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употребляется также для выражения действия, которое продолжалось в течение некоторого периода времени, выраженного или подразумеваемого, но закончилось перед моментом речи. Следовательно, в момент речи действие уже не продолжается. В этом значении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переводится на русский язык глаголом в прошедшем времени несовершенного вида: </a:t>
            </a:r>
          </a:p>
          <a:p>
            <a:endParaRPr lang="ru-RU" dirty="0"/>
          </a:p>
          <a:p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articles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translating</a:t>
            </a:r>
            <a:r>
              <a:rPr lang="ru-RU" dirty="0"/>
              <a:t> </a:t>
            </a:r>
            <a:r>
              <a:rPr lang="ru-RU" dirty="0" err="1"/>
              <a:t>up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now</a:t>
            </a:r>
            <a:r>
              <a:rPr lang="ru-RU" dirty="0"/>
              <a:t>? </a:t>
            </a:r>
          </a:p>
          <a:p>
            <a:r>
              <a:rPr lang="ru-RU" dirty="0"/>
              <a:t>Какие статьи вы переводили до сих пор? </a:t>
            </a:r>
          </a:p>
          <a:p>
            <a:endParaRPr lang="ru-RU" dirty="0"/>
          </a:p>
          <a:p>
            <a:r>
              <a:rPr lang="ru-RU" dirty="0" err="1"/>
              <a:t>Here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last</a:t>
            </a:r>
            <a:r>
              <a:rPr lang="ru-RU" dirty="0"/>
              <a:t>! I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looking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. </a:t>
            </a:r>
          </a:p>
          <a:p>
            <a:r>
              <a:rPr lang="ru-RU" dirty="0"/>
              <a:t>Вот и вы наконец! Я вас искал.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92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 indefinite </a:t>
            </a:r>
            <a:r>
              <a:rPr lang="en-US" dirty="0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Для образования вопросительной и отрицательной формы в простом настоящем времени необходим вспомогательный глагол "</a:t>
            </a:r>
            <a:r>
              <a:rPr lang="ru-RU" dirty="0" err="1"/>
              <a:t>do</a:t>
            </a:r>
            <a:r>
              <a:rPr lang="ru-RU" dirty="0"/>
              <a:t>", причём в третьем лице единственного числа окончание "-s (-</a:t>
            </a:r>
            <a:r>
              <a:rPr lang="ru-RU" dirty="0" err="1"/>
              <a:t>es</a:t>
            </a:r>
            <a:r>
              <a:rPr lang="ru-RU" dirty="0"/>
              <a:t>)" добавляется не к смысловому, а к вспомогательному глаголу. Чтобы задать вопрос, нужно поставить вспомогательный глагол "</a:t>
            </a:r>
            <a:r>
              <a:rPr lang="ru-RU" dirty="0" err="1"/>
              <a:t>do</a:t>
            </a:r>
            <a:r>
              <a:rPr lang="ru-RU" dirty="0"/>
              <a:t> (</a:t>
            </a:r>
            <a:r>
              <a:rPr lang="ru-RU" dirty="0" err="1"/>
              <a:t>does</a:t>
            </a:r>
            <a:r>
              <a:rPr lang="ru-RU" dirty="0"/>
              <a:t>)" перед подлежащим за которым следует смысловой глагол (инфинитив без "</a:t>
            </a:r>
            <a:r>
              <a:rPr lang="ru-RU" dirty="0" err="1"/>
              <a:t>to</a:t>
            </a:r>
            <a:r>
              <a:rPr lang="ru-RU" dirty="0"/>
              <a:t>"). Например: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play</a:t>
            </a:r>
            <a:r>
              <a:rPr lang="ru-RU" dirty="0"/>
              <a:t> </a:t>
            </a:r>
            <a:r>
              <a:rPr lang="ru-RU" dirty="0" err="1"/>
              <a:t>chess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Вы играете в шахматы?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Does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speak</a:t>
            </a:r>
            <a:r>
              <a:rPr lang="ru-RU" dirty="0"/>
              <a:t> </a:t>
            </a:r>
            <a:r>
              <a:rPr lang="ru-RU" dirty="0" err="1"/>
              <a:t>English</a:t>
            </a:r>
            <a:r>
              <a:rPr lang="ru-RU" dirty="0"/>
              <a:t> </a:t>
            </a:r>
            <a:r>
              <a:rPr lang="ru-RU" dirty="0" err="1"/>
              <a:t>well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Он хорошо говорит по </a:t>
            </a:r>
            <a:r>
              <a:rPr lang="ru-RU" dirty="0" err="1"/>
              <a:t>английски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trains</a:t>
            </a:r>
            <a:r>
              <a:rPr lang="ru-RU" dirty="0"/>
              <a:t> </a:t>
            </a:r>
            <a:r>
              <a:rPr lang="ru-RU" dirty="0" err="1"/>
              <a:t>stop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station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Останавливаются ли поезда на этой станции?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Does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ship</a:t>
            </a:r>
            <a:r>
              <a:rPr lang="ru-RU" dirty="0"/>
              <a:t> </a:t>
            </a:r>
            <a:r>
              <a:rPr lang="ru-RU" dirty="0" err="1"/>
              <a:t>arrive</a:t>
            </a:r>
            <a:r>
              <a:rPr lang="ru-RU" dirty="0"/>
              <a:t> </a:t>
            </a:r>
            <a:r>
              <a:rPr lang="ru-RU" dirty="0" err="1"/>
              <a:t>soon</a:t>
            </a:r>
            <a:r>
              <a:rPr lang="ru-RU" dirty="0"/>
              <a:t>? </a:t>
            </a:r>
            <a:br>
              <a:rPr lang="ru-RU" dirty="0"/>
            </a:br>
            <a:r>
              <a:rPr lang="ru-RU" dirty="0"/>
              <a:t>Скоро ли прибывает это судно? </a:t>
            </a:r>
          </a:p>
        </p:txBody>
      </p:sp>
    </p:spTree>
    <p:extLst>
      <p:ext uri="{BB962C8B-B14F-4D97-AF65-F5344CB8AC3E}">
        <p14:creationId xmlns:p14="http://schemas.microsoft.com/office/powerpoint/2010/main" val="702307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Present Perfect Continuous </a:t>
            </a:r>
            <a:r>
              <a:rPr lang="ru-RU" dirty="0"/>
              <a:t>не употребляется с глаголами, выражающими чувства, восприятия, а также с глаголами </a:t>
            </a:r>
            <a:r>
              <a:rPr lang="en-US" dirty="0"/>
              <a:t>to be, to belong, to consist </a:t>
            </a:r>
            <a:r>
              <a:rPr lang="ru-RU" dirty="0"/>
              <a:t>и некоторыми другими. Вместо </a:t>
            </a:r>
            <a:r>
              <a:rPr lang="en-US" dirty="0"/>
              <a:t>Present Perfect Continuous </a:t>
            </a:r>
            <a:r>
              <a:rPr lang="ru-RU" dirty="0"/>
              <a:t>в этих случаях употребляется </a:t>
            </a:r>
            <a:r>
              <a:rPr lang="en-US" dirty="0"/>
              <a:t>Present Perfect, </a:t>
            </a:r>
            <a:r>
              <a:rPr lang="ru-RU" dirty="0"/>
              <a:t>который переводится глаголом в настоящем времени: </a:t>
            </a:r>
          </a:p>
          <a:p>
            <a:endParaRPr lang="ru-RU" dirty="0"/>
          </a:p>
          <a:p>
            <a:r>
              <a:rPr lang="ru-RU" dirty="0"/>
              <a:t>Не </a:t>
            </a:r>
            <a:r>
              <a:rPr lang="en-US" dirty="0"/>
              <a:t>has been here since 6 o'clock. </a:t>
            </a:r>
          </a:p>
          <a:p>
            <a:r>
              <a:rPr lang="ru-RU" dirty="0"/>
              <a:t>Он здесь с шести часов. </a:t>
            </a:r>
          </a:p>
          <a:p>
            <a:endParaRPr lang="ru-RU" dirty="0"/>
          </a:p>
          <a:p>
            <a:r>
              <a:rPr lang="en-US" dirty="0"/>
              <a:t>We have not noticed any change in the tested bar for two hours. </a:t>
            </a:r>
          </a:p>
          <a:p>
            <a:r>
              <a:rPr lang="ru-RU" dirty="0"/>
              <a:t>Мы не замечаем никаких изменений в испытываемом бруске в течение двух часов</a:t>
            </a:r>
          </a:p>
        </p:txBody>
      </p:sp>
    </p:spTree>
    <p:extLst>
      <p:ext uri="{BB962C8B-B14F-4D97-AF65-F5344CB8AC3E}">
        <p14:creationId xmlns:p14="http://schemas.microsoft.com/office/powerpoint/2010/main" val="2140930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Past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. Прошедшее совершенное длительное время в английском языке.</a:t>
            </a:r>
          </a:p>
          <a:p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образуется с помощью вспомогательного глагола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в форме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(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) и причастия I смыслового глагола: </a:t>
            </a:r>
          </a:p>
          <a:p>
            <a:endParaRPr lang="ru-RU" dirty="0"/>
          </a:p>
          <a:p>
            <a:r>
              <a:rPr lang="ru-RU" dirty="0"/>
              <a:t>+ </a:t>
            </a:r>
          </a:p>
          <a:p>
            <a:r>
              <a:rPr lang="ru-RU" dirty="0"/>
              <a:t>I (</a:t>
            </a:r>
            <a:r>
              <a:rPr lang="ru-RU" dirty="0" err="1"/>
              <a:t>we</a:t>
            </a:r>
            <a:r>
              <a:rPr lang="ru-RU" dirty="0"/>
              <a:t>, </a:t>
            </a:r>
            <a:r>
              <a:rPr lang="ru-RU" dirty="0" err="1"/>
              <a:t>you</a:t>
            </a:r>
            <a:r>
              <a:rPr lang="ru-RU" dirty="0"/>
              <a:t>, </a:t>
            </a:r>
            <a:r>
              <a:rPr lang="ru-RU" dirty="0" err="1"/>
              <a:t>they</a:t>
            </a:r>
            <a:r>
              <a:rPr lang="ru-RU" dirty="0"/>
              <a:t>, </a:t>
            </a:r>
            <a:r>
              <a:rPr lang="ru-RU" dirty="0" err="1"/>
              <a:t>he</a:t>
            </a:r>
            <a:r>
              <a:rPr lang="ru-RU" dirty="0"/>
              <a:t>, </a:t>
            </a:r>
            <a:r>
              <a:rPr lang="ru-RU" dirty="0" err="1"/>
              <a:t>she</a:t>
            </a:r>
            <a:r>
              <a:rPr lang="ru-RU" dirty="0"/>
              <a:t>, </a:t>
            </a:r>
            <a:r>
              <a:rPr lang="ru-RU" dirty="0" err="1"/>
              <a:t>it</a:t>
            </a:r>
            <a:r>
              <a:rPr lang="ru-RU" dirty="0"/>
              <a:t>) 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writing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- </a:t>
            </a:r>
          </a:p>
          <a:p>
            <a:r>
              <a:rPr lang="ru-RU" dirty="0"/>
              <a:t>I (</a:t>
            </a:r>
            <a:r>
              <a:rPr lang="ru-RU" dirty="0" err="1"/>
              <a:t>we</a:t>
            </a:r>
            <a:r>
              <a:rPr lang="ru-RU" dirty="0"/>
              <a:t>, </a:t>
            </a:r>
            <a:r>
              <a:rPr lang="ru-RU" dirty="0" err="1"/>
              <a:t>you</a:t>
            </a:r>
            <a:r>
              <a:rPr lang="ru-RU" dirty="0"/>
              <a:t>, </a:t>
            </a:r>
            <a:r>
              <a:rPr lang="ru-RU" dirty="0" err="1"/>
              <a:t>they</a:t>
            </a:r>
            <a:r>
              <a:rPr lang="ru-RU" dirty="0"/>
              <a:t>, </a:t>
            </a:r>
            <a:r>
              <a:rPr lang="ru-RU" dirty="0" err="1"/>
              <a:t>he</a:t>
            </a:r>
            <a:r>
              <a:rPr lang="ru-RU" dirty="0"/>
              <a:t>, </a:t>
            </a:r>
            <a:r>
              <a:rPr lang="ru-RU" dirty="0" err="1"/>
              <a:t>she</a:t>
            </a:r>
            <a:r>
              <a:rPr lang="ru-RU" dirty="0"/>
              <a:t>, </a:t>
            </a:r>
            <a:r>
              <a:rPr lang="ru-RU" dirty="0" err="1"/>
              <a:t>it</a:t>
            </a:r>
            <a:r>
              <a:rPr lang="ru-RU" dirty="0"/>
              <a:t>) 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writing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? </a:t>
            </a:r>
            <a:r>
              <a:rPr lang="ru-RU" dirty="0" err="1"/>
              <a:t>Had</a:t>
            </a:r>
            <a:r>
              <a:rPr lang="ru-RU" dirty="0"/>
              <a:t> I (</a:t>
            </a:r>
            <a:r>
              <a:rPr lang="ru-RU" dirty="0" err="1"/>
              <a:t>we</a:t>
            </a:r>
            <a:r>
              <a:rPr lang="ru-RU" dirty="0"/>
              <a:t>, </a:t>
            </a:r>
            <a:r>
              <a:rPr lang="ru-RU" dirty="0" err="1"/>
              <a:t>you</a:t>
            </a:r>
            <a:r>
              <a:rPr lang="ru-RU" dirty="0"/>
              <a:t>, </a:t>
            </a:r>
            <a:r>
              <a:rPr lang="ru-RU" dirty="0" err="1"/>
              <a:t>they</a:t>
            </a:r>
            <a:r>
              <a:rPr lang="ru-RU" dirty="0"/>
              <a:t>, </a:t>
            </a:r>
            <a:r>
              <a:rPr lang="ru-RU" dirty="0" err="1"/>
              <a:t>he</a:t>
            </a:r>
            <a:r>
              <a:rPr lang="ru-RU" dirty="0"/>
              <a:t>, </a:t>
            </a:r>
            <a:r>
              <a:rPr lang="ru-RU" dirty="0" err="1"/>
              <a:t>she</a:t>
            </a:r>
            <a:r>
              <a:rPr lang="ru-RU" dirty="0"/>
              <a:t>, </a:t>
            </a:r>
            <a:r>
              <a:rPr lang="ru-RU" dirty="0" err="1"/>
              <a:t>it</a:t>
            </a:r>
            <a:r>
              <a:rPr lang="ru-RU" dirty="0"/>
              <a:t>)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writing</a:t>
            </a:r>
            <a:r>
              <a:rPr lang="ru-RU" dirty="0"/>
              <a:t>?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481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Past Perfect Continuous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Употребление и перевод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употребляется: </a:t>
            </a:r>
          </a:p>
          <a:p>
            <a:endParaRPr lang="ru-RU" dirty="0"/>
          </a:p>
          <a:p>
            <a:r>
              <a:rPr lang="ru-RU" dirty="0"/>
              <a:t>1. Для выражения прошедшего действия, которое продолжалось в прошлом некоторый период времени, выраженный или подразумеваемый, и закончилось (или могло еще продолжаться) при наступлении второго, более позднего прошедшего действия. Это второе, более позднее прошедшее действие выражается в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Indefinite</a:t>
            </a:r>
            <a:r>
              <a:rPr lang="ru-RU" dirty="0"/>
              <a:t>.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переводится на русский язык глаголом в прошедшем времени, обычно несовершенного вида: </a:t>
            </a:r>
          </a:p>
          <a:p>
            <a:endParaRPr lang="ru-RU" dirty="0"/>
          </a:p>
          <a:p>
            <a:r>
              <a:rPr lang="ru-RU" dirty="0"/>
              <a:t>I 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writing</a:t>
            </a:r>
            <a:r>
              <a:rPr lang="ru-RU" dirty="0"/>
              <a:t> </a:t>
            </a:r>
            <a:r>
              <a:rPr lang="ru-RU" dirty="0" err="1"/>
              <a:t>my</a:t>
            </a:r>
            <a:r>
              <a:rPr lang="ru-RU" dirty="0"/>
              <a:t> </a:t>
            </a:r>
            <a:r>
              <a:rPr lang="ru-RU" dirty="0" err="1"/>
              <a:t>exercises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/>
              <a:t>hours</a:t>
            </a:r>
            <a:r>
              <a:rPr lang="ru-RU" dirty="0"/>
              <a:t> </a:t>
            </a:r>
            <a:r>
              <a:rPr lang="ru-RU" dirty="0" err="1"/>
              <a:t>when</a:t>
            </a:r>
            <a:r>
              <a:rPr lang="ru-RU" dirty="0"/>
              <a:t> </a:t>
            </a:r>
            <a:r>
              <a:rPr lang="ru-RU" dirty="0" err="1"/>
              <a:t>my</a:t>
            </a:r>
            <a:r>
              <a:rPr lang="ru-RU" dirty="0"/>
              <a:t> </a:t>
            </a:r>
            <a:r>
              <a:rPr lang="ru-RU" dirty="0" err="1"/>
              <a:t>friend</a:t>
            </a:r>
            <a:r>
              <a:rPr lang="ru-RU" dirty="0"/>
              <a:t> </a:t>
            </a:r>
            <a:r>
              <a:rPr lang="ru-RU" dirty="0" err="1"/>
              <a:t>came</a:t>
            </a:r>
            <a:r>
              <a:rPr lang="ru-RU" dirty="0"/>
              <a:t>.</a:t>
            </a:r>
          </a:p>
          <a:p>
            <a:r>
              <a:rPr lang="ru-RU" dirty="0"/>
              <a:t>Я писал упражнения (прошедшее действие) два </a:t>
            </a:r>
            <a:r>
              <a:rPr lang="ru-RU" dirty="0" err="1"/>
              <a:t>чаca</a:t>
            </a:r>
            <a:r>
              <a:rPr lang="ru-RU" dirty="0"/>
              <a:t> (указание периода времени), когда пришел мой друг (второе, более позднее прошедшее действие, при наступлении которого первое действие закончилось или могло еще продолжаться). 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turbine</a:t>
            </a:r>
            <a:r>
              <a:rPr lang="ru-RU" dirty="0"/>
              <a:t> 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working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several</a:t>
            </a:r>
            <a:r>
              <a:rPr lang="ru-RU" dirty="0"/>
              <a:t> </a:t>
            </a:r>
            <a:r>
              <a:rPr lang="ru-RU" dirty="0" err="1"/>
              <a:t>hours</a:t>
            </a:r>
            <a:r>
              <a:rPr lang="ru-RU" dirty="0"/>
              <a:t> </a:t>
            </a:r>
            <a:r>
              <a:rPr lang="ru-RU" dirty="0" err="1"/>
              <a:t>before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gave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a </a:t>
            </a:r>
            <a:r>
              <a:rPr lang="ru-RU" dirty="0" err="1"/>
              <a:t>full</a:t>
            </a:r>
            <a:r>
              <a:rPr lang="ru-RU" dirty="0"/>
              <a:t> </a:t>
            </a:r>
            <a:r>
              <a:rPr lang="ru-RU" dirty="0" err="1"/>
              <a:t>load</a:t>
            </a:r>
            <a:r>
              <a:rPr lang="ru-RU" dirty="0"/>
              <a:t>.</a:t>
            </a:r>
          </a:p>
          <a:p>
            <a:r>
              <a:rPr lang="ru-RU" dirty="0"/>
              <a:t>Новая турбина работала (прошедшее действие) несколько часов (указание периода времени) до того, как мы дали ей полную нагрузку (второе, более позднее прошедшее действие, при наступлении которого первое действие не закончилось). </a:t>
            </a:r>
          </a:p>
          <a:p>
            <a:pPr marL="114300" indent="0">
              <a:buNone/>
            </a:pP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употребляется также для выражения действия, которое продолжалось некоторый период времени в прошлом и закончилось (или еще продолжается) к данному моменту в прошлом. При указании данного момента в прошлом употребляется предлог </a:t>
            </a:r>
            <a:r>
              <a:rPr lang="ru-RU" dirty="0" err="1"/>
              <a:t>by</a:t>
            </a:r>
            <a:r>
              <a:rPr lang="ru-RU" dirty="0"/>
              <a:t>: </a:t>
            </a:r>
          </a:p>
          <a:p>
            <a:endParaRPr lang="ru-RU" dirty="0"/>
          </a:p>
          <a:p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three</a:t>
            </a:r>
            <a:r>
              <a:rPr lang="ru-RU" dirty="0"/>
              <a:t> </a:t>
            </a:r>
            <a:r>
              <a:rPr lang="ru-RU" dirty="0" err="1"/>
              <a:t>o'clock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pump</a:t>
            </a:r>
            <a:r>
              <a:rPr lang="ru-RU" dirty="0"/>
              <a:t> </a:t>
            </a:r>
            <a:r>
              <a:rPr lang="ru-RU" dirty="0" err="1"/>
              <a:t>had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working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/>
              <a:t>hours</a:t>
            </a:r>
            <a:r>
              <a:rPr lang="ru-RU" dirty="0"/>
              <a:t>.</a:t>
            </a:r>
          </a:p>
          <a:p>
            <a:r>
              <a:rPr lang="ru-RU" dirty="0"/>
              <a:t>К трем часам (указание данного момента в прошлом) насос уже работал (прошедшее действие) два часа (указание продолжительности действия).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730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in the Past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204792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The Future in the Past. </a:t>
            </a:r>
            <a:r>
              <a:rPr lang="ru-RU" dirty="0"/>
              <a:t>Будущее в прошедшем в английском языке.</a:t>
            </a:r>
          </a:p>
          <a:p>
            <a:r>
              <a:rPr lang="ru-RU" dirty="0"/>
              <a:t>В английском языке есть особые формы для выражения действий, которые представляются будущими с точки зрения прошлого. Они называются формами "</a:t>
            </a:r>
            <a:r>
              <a:rPr lang="en-US" dirty="0"/>
              <a:t>the Future in the Past" </a:t>
            </a:r>
            <a:r>
              <a:rPr lang="ru-RU" dirty="0"/>
              <a:t>и образуются с помощью вспомогательных глаголов "</a:t>
            </a:r>
            <a:r>
              <a:rPr lang="en-US" dirty="0"/>
              <a:t>should" </a:t>
            </a:r>
            <a:r>
              <a:rPr lang="ru-RU" dirty="0"/>
              <a:t>и "</a:t>
            </a:r>
            <a:r>
              <a:rPr lang="en-US" dirty="0"/>
              <a:t>would" </a:t>
            </a:r>
            <a:r>
              <a:rPr lang="ru-RU" dirty="0"/>
              <a:t>с соответствующим инфинитивом (без </a:t>
            </a:r>
            <a:r>
              <a:rPr lang="en-US" dirty="0"/>
              <a:t>to): </a:t>
            </a:r>
          </a:p>
          <a:p>
            <a:endParaRPr lang="en-US" dirty="0"/>
          </a:p>
          <a:p>
            <a:r>
              <a:rPr lang="en-US" dirty="0"/>
              <a:t>1. the Future Indefinite - the Future Indefinite in the Past </a:t>
            </a:r>
          </a:p>
          <a:p>
            <a:r>
              <a:rPr lang="en-US" dirty="0"/>
              <a:t>- (shall / will work - should / would work) </a:t>
            </a:r>
          </a:p>
          <a:p>
            <a:endParaRPr lang="en-US" dirty="0"/>
          </a:p>
          <a:p>
            <a:r>
              <a:rPr lang="en-US" dirty="0"/>
              <a:t>2. the Future Continuous - the Future Continuous in the Past </a:t>
            </a:r>
          </a:p>
          <a:p>
            <a:r>
              <a:rPr lang="en-US" dirty="0"/>
              <a:t>- (shall / will be working - should / would be working) </a:t>
            </a:r>
          </a:p>
          <a:p>
            <a:endParaRPr lang="en-US" dirty="0"/>
          </a:p>
          <a:p>
            <a:r>
              <a:rPr lang="en-US" dirty="0"/>
              <a:t>3. the Future Perfect - the Future Perfect in the Past </a:t>
            </a:r>
          </a:p>
          <a:p>
            <a:r>
              <a:rPr lang="en-US" dirty="0"/>
              <a:t>- (shall / will have worked - should / would have worked) </a:t>
            </a:r>
          </a:p>
          <a:p>
            <a:endParaRPr lang="en-US" dirty="0"/>
          </a:p>
          <a:p>
            <a:r>
              <a:rPr lang="ru-RU" dirty="0"/>
              <a:t>Все три формы "будущего в прошедшем" употребляются в тех же значениях, как и обычные формы будущего времени, с той только разницей что действие в этом случае представляется будущим не с момента речи в настоящем, а с какого-нибудь момента в прошлом. Грамматическое значение английских глаголов в формах "будущее в прошедшем" в русском языке передают глаголами в будущем времени: </a:t>
            </a:r>
          </a:p>
          <a:p>
            <a:endParaRPr lang="ru-RU" dirty="0"/>
          </a:p>
          <a:p>
            <a:r>
              <a:rPr lang="en-US" dirty="0"/>
              <a:t>We knew that we should manage somehow. </a:t>
            </a:r>
          </a:p>
          <a:p>
            <a:r>
              <a:rPr lang="ru-RU" dirty="0"/>
              <a:t>Мы знали, что как-нибудь справимся. </a:t>
            </a:r>
          </a:p>
          <a:p>
            <a:endParaRPr lang="ru-RU" dirty="0"/>
          </a:p>
          <a:p>
            <a:r>
              <a:rPr lang="en-US" dirty="0"/>
              <a:t>I expected we should be having coffee after dinner as usual. </a:t>
            </a:r>
          </a:p>
          <a:p>
            <a:r>
              <a:rPr lang="ru-RU" dirty="0"/>
              <a:t>Я полагал, что мы, как обычно, будем пить кофе после обеда. </a:t>
            </a:r>
          </a:p>
          <a:p>
            <a:endParaRPr lang="ru-RU" dirty="0"/>
          </a:p>
          <a:p>
            <a:r>
              <a:rPr lang="en-US" dirty="0"/>
              <a:t>I hoped she would have got supper ready by the time we got home. </a:t>
            </a:r>
          </a:p>
          <a:p>
            <a:r>
              <a:rPr lang="ru-RU" dirty="0"/>
              <a:t>Я надеялся, что она уже приготовит ужин к нашему приходу. </a:t>
            </a:r>
          </a:p>
          <a:p>
            <a:endParaRPr lang="ru-RU" dirty="0"/>
          </a:p>
          <a:p>
            <a:r>
              <a:rPr lang="en-US" dirty="0"/>
              <a:t>The Future in the Past Tense </a:t>
            </a:r>
            <a:r>
              <a:rPr lang="ru-RU" dirty="0"/>
              <a:t>употребляется для выражения будущих действий, о которых шла речь в прошедшем времени.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53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Modal Verbs and their Equivalents.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английском языке есть группа глаголов, которые выражают не действия, а только отношение к ним со стороны говорящего. Они называются модальные глаголы. С их помощью говорящий показывает, что то или иное действие возможным или невозможным, обязательным или ненужным и т.д. К числу модальных глаголов относятся </a:t>
            </a:r>
            <a:r>
              <a:rPr lang="ru-RU" dirty="0" err="1"/>
              <a:t>can</a:t>
            </a:r>
            <a:r>
              <a:rPr lang="ru-RU" dirty="0"/>
              <a:t>, </a:t>
            </a:r>
            <a:r>
              <a:rPr lang="ru-RU" dirty="0" err="1"/>
              <a:t>may</a:t>
            </a:r>
            <a:r>
              <a:rPr lang="ru-RU" dirty="0"/>
              <a:t>, </a:t>
            </a:r>
            <a:r>
              <a:rPr lang="ru-RU" dirty="0" err="1"/>
              <a:t>must</a:t>
            </a:r>
            <a:r>
              <a:rPr lang="ru-RU" dirty="0"/>
              <a:t>, </a:t>
            </a:r>
            <a:r>
              <a:rPr lang="ru-RU" dirty="0" err="1"/>
              <a:t>ought</a:t>
            </a:r>
            <a:r>
              <a:rPr lang="ru-RU" dirty="0"/>
              <a:t>, </a:t>
            </a:r>
            <a:r>
              <a:rPr lang="ru-RU" dirty="0" err="1"/>
              <a:t>shall</a:t>
            </a:r>
            <a:r>
              <a:rPr lang="ru-RU" dirty="0"/>
              <a:t>, </a:t>
            </a:r>
            <a:r>
              <a:rPr lang="ru-RU" dirty="0" err="1"/>
              <a:t>should</a:t>
            </a:r>
            <a:r>
              <a:rPr lang="ru-RU" dirty="0"/>
              <a:t>, </a:t>
            </a:r>
            <a:r>
              <a:rPr lang="ru-RU" dirty="0" err="1"/>
              <a:t>will</a:t>
            </a:r>
            <a:r>
              <a:rPr lang="ru-RU" dirty="0"/>
              <a:t>, </a:t>
            </a:r>
            <a:r>
              <a:rPr lang="ru-RU" dirty="0" err="1"/>
              <a:t>need</a:t>
            </a:r>
            <a:r>
              <a:rPr lang="ru-RU" dirty="0"/>
              <a:t>. </a:t>
            </a: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ru-RU" dirty="0"/>
          </a:p>
          <a:p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саn</a:t>
            </a:r>
            <a:r>
              <a:rPr lang="ru-RU" dirty="0"/>
              <a:t> </a:t>
            </a:r>
            <a:r>
              <a:rPr lang="ru-RU" dirty="0" err="1" smtClean="0"/>
              <a:t>swim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Он </a:t>
            </a:r>
            <a:r>
              <a:rPr lang="ru-RU" dirty="0"/>
              <a:t>умеет плавать. </a:t>
            </a:r>
          </a:p>
          <a:p>
            <a:endParaRPr lang="ru-RU" dirty="0"/>
          </a:p>
          <a:p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may</a:t>
            </a:r>
            <a:r>
              <a:rPr lang="ru-RU" dirty="0"/>
              <a:t> </a:t>
            </a:r>
            <a:r>
              <a:rPr lang="ru-RU" dirty="0" err="1"/>
              <a:t>swim</a:t>
            </a:r>
            <a:r>
              <a:rPr lang="ru-RU" dirty="0"/>
              <a:t>. </a:t>
            </a:r>
            <a:r>
              <a:rPr lang="en-US" dirty="0" smtClean="0"/>
              <a:t> </a:t>
            </a:r>
            <a:r>
              <a:rPr lang="ru-RU" dirty="0" smtClean="0"/>
              <a:t>Он </a:t>
            </a:r>
            <a:r>
              <a:rPr lang="ru-RU" dirty="0"/>
              <a:t>может плавать (ему разрешено). </a:t>
            </a:r>
          </a:p>
          <a:p>
            <a:endParaRPr lang="ru-RU" dirty="0"/>
          </a:p>
          <a:p>
            <a:r>
              <a:rPr lang="ru-RU" dirty="0"/>
              <a:t>I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swim</a:t>
            </a:r>
            <a:r>
              <a:rPr lang="ru-RU" dirty="0"/>
              <a:t>. </a:t>
            </a:r>
            <a:r>
              <a:rPr lang="en-US" dirty="0" smtClean="0"/>
              <a:t> </a:t>
            </a:r>
            <a:r>
              <a:rPr lang="ru-RU" dirty="0" smtClean="0"/>
              <a:t>Я </a:t>
            </a:r>
            <a:r>
              <a:rPr lang="ru-RU" dirty="0"/>
              <a:t>должен плавать. </a:t>
            </a:r>
          </a:p>
          <a:p>
            <a:endParaRPr lang="ru-RU" dirty="0"/>
          </a:p>
          <a:p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should</a:t>
            </a:r>
            <a:r>
              <a:rPr lang="ru-RU" dirty="0"/>
              <a:t> </a:t>
            </a:r>
            <a:r>
              <a:rPr lang="ru-RU" dirty="0" err="1"/>
              <a:t>swim</a:t>
            </a:r>
            <a:r>
              <a:rPr lang="ru-RU" dirty="0"/>
              <a:t>. </a:t>
            </a:r>
            <a:r>
              <a:rPr lang="en-US" dirty="0" smtClean="0"/>
              <a:t> </a:t>
            </a:r>
            <a:r>
              <a:rPr lang="ru-RU" dirty="0" smtClean="0"/>
              <a:t>Ты </a:t>
            </a:r>
            <a:r>
              <a:rPr lang="ru-RU" dirty="0"/>
              <a:t>должен плавать (рекомендация). </a:t>
            </a:r>
          </a:p>
          <a:p>
            <a:pPr marL="114300" indent="0">
              <a:buNone/>
            </a:pPr>
            <a:endParaRPr lang="ru-RU" dirty="0"/>
          </a:p>
          <a:p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needs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swim</a:t>
            </a:r>
            <a:r>
              <a:rPr lang="ru-RU" dirty="0"/>
              <a:t>. </a:t>
            </a:r>
            <a:r>
              <a:rPr lang="en-US" dirty="0" smtClean="0"/>
              <a:t> </a:t>
            </a:r>
            <a:r>
              <a:rPr lang="ru-RU" dirty="0" smtClean="0"/>
              <a:t>Ей </a:t>
            </a:r>
            <a:r>
              <a:rPr lang="ru-RU" dirty="0"/>
              <a:t>надо плавать (необходимо).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8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 </a:t>
            </a:r>
            <a:r>
              <a:rPr lang="en-US" dirty="0"/>
              <a:t>indefinite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40000" lnSpcReduction="20000"/>
          </a:bodyPr>
          <a:lstStyle/>
          <a:p>
            <a:r>
              <a:rPr lang="ru-RU" sz="3400" dirty="0"/>
              <a:t>Отрицательная форма глаголов в простом настоящем времени образуется при помощи вспомогательного глагола "</a:t>
            </a:r>
            <a:r>
              <a:rPr lang="ru-RU" sz="3400" dirty="0" err="1"/>
              <a:t>do</a:t>
            </a:r>
            <a:r>
              <a:rPr lang="ru-RU" sz="3400" dirty="0"/>
              <a:t> (</a:t>
            </a:r>
            <a:r>
              <a:rPr lang="ru-RU" sz="3400" dirty="0" err="1"/>
              <a:t>does</a:t>
            </a:r>
            <a:r>
              <a:rPr lang="ru-RU" sz="3400" dirty="0"/>
              <a:t>)" и отрицания "</a:t>
            </a:r>
            <a:r>
              <a:rPr lang="ru-RU" sz="3400" dirty="0" err="1"/>
              <a:t>not</a:t>
            </a:r>
            <a:r>
              <a:rPr lang="ru-RU" sz="3400" dirty="0"/>
              <a:t>", которые ставятся перед смысловым глаголом ( в форме инфинитива без "</a:t>
            </a:r>
            <a:r>
              <a:rPr lang="ru-RU" sz="3400" dirty="0" err="1"/>
              <a:t>to</a:t>
            </a:r>
            <a:r>
              <a:rPr lang="ru-RU" sz="3400" dirty="0"/>
              <a:t>"), например: </a:t>
            </a:r>
            <a:r>
              <a:rPr lang="ru-RU" dirty="0"/>
              <a:t/>
            </a:r>
            <a:br>
              <a:rPr lang="ru-RU" dirty="0"/>
            </a:br>
            <a:r>
              <a:rPr lang="ru-RU" sz="4500" dirty="0"/>
              <a:t/>
            </a:r>
            <a:br>
              <a:rPr lang="ru-RU" sz="4500" dirty="0"/>
            </a:br>
            <a:r>
              <a:rPr lang="ru-RU" sz="4500" dirty="0" err="1"/>
              <a:t>We</a:t>
            </a:r>
            <a:r>
              <a:rPr lang="ru-RU" sz="4500" dirty="0"/>
              <a:t> </a:t>
            </a:r>
            <a:r>
              <a:rPr lang="ru-RU" sz="4500" dirty="0" err="1"/>
              <a:t>do</a:t>
            </a:r>
            <a:r>
              <a:rPr lang="ru-RU" sz="4500" dirty="0"/>
              <a:t> </a:t>
            </a:r>
            <a:r>
              <a:rPr lang="ru-RU" sz="4500" dirty="0" err="1"/>
              <a:t>not</a:t>
            </a:r>
            <a:r>
              <a:rPr lang="ru-RU" sz="4500" dirty="0"/>
              <a:t> </a:t>
            </a:r>
            <a:r>
              <a:rPr lang="ru-RU" sz="4500" dirty="0" err="1"/>
              <a:t>play</a:t>
            </a:r>
            <a:r>
              <a:rPr lang="ru-RU" sz="4500" dirty="0"/>
              <a:t> </a:t>
            </a:r>
            <a:r>
              <a:rPr lang="ru-RU" sz="4500" dirty="0" err="1"/>
              <a:t>chess</a:t>
            </a:r>
            <a:r>
              <a:rPr lang="ru-RU" sz="4500" dirty="0"/>
              <a:t>. </a:t>
            </a:r>
            <a:br>
              <a:rPr lang="ru-RU" sz="4500" dirty="0"/>
            </a:br>
            <a:r>
              <a:rPr lang="ru-RU" sz="4500" dirty="0"/>
              <a:t>Мы не играем в шахматы. </a:t>
            </a:r>
            <a:br>
              <a:rPr lang="ru-RU" sz="4500" dirty="0"/>
            </a:br>
            <a:r>
              <a:rPr lang="ru-RU" sz="4500" dirty="0"/>
              <a:t/>
            </a:r>
            <a:br>
              <a:rPr lang="ru-RU" sz="4500" dirty="0"/>
            </a:br>
            <a:r>
              <a:rPr lang="ru-RU" sz="4500" dirty="0" err="1"/>
              <a:t>The</a:t>
            </a:r>
            <a:r>
              <a:rPr lang="ru-RU" sz="4500" dirty="0"/>
              <a:t> </a:t>
            </a:r>
            <a:r>
              <a:rPr lang="ru-RU" sz="4500" dirty="0" err="1"/>
              <a:t>students</a:t>
            </a:r>
            <a:r>
              <a:rPr lang="ru-RU" sz="4500" dirty="0"/>
              <a:t> </a:t>
            </a:r>
            <a:r>
              <a:rPr lang="ru-RU" sz="4500" dirty="0" err="1"/>
              <a:t>do</a:t>
            </a:r>
            <a:r>
              <a:rPr lang="ru-RU" sz="4500" dirty="0"/>
              <a:t> </a:t>
            </a:r>
            <a:r>
              <a:rPr lang="ru-RU" sz="4500" dirty="0" err="1"/>
              <a:t>not</a:t>
            </a:r>
            <a:r>
              <a:rPr lang="ru-RU" sz="4500" dirty="0"/>
              <a:t> </a:t>
            </a:r>
            <a:r>
              <a:rPr lang="ru-RU" sz="4500" dirty="0" err="1"/>
              <a:t>go</a:t>
            </a:r>
            <a:r>
              <a:rPr lang="ru-RU" sz="4500" dirty="0"/>
              <a:t> </a:t>
            </a:r>
            <a:r>
              <a:rPr lang="ru-RU" sz="4500" dirty="0" err="1"/>
              <a:t>to</a:t>
            </a:r>
            <a:r>
              <a:rPr lang="ru-RU" sz="4500" dirty="0"/>
              <a:t> </a:t>
            </a:r>
            <a:r>
              <a:rPr lang="ru-RU" sz="4500" dirty="0" err="1"/>
              <a:t>the</a:t>
            </a:r>
            <a:r>
              <a:rPr lang="ru-RU" sz="4500" dirty="0"/>
              <a:t> </a:t>
            </a:r>
            <a:r>
              <a:rPr lang="ru-RU" sz="4500" dirty="0" err="1"/>
              <a:t>library</a:t>
            </a:r>
            <a:r>
              <a:rPr lang="ru-RU" sz="4500" dirty="0"/>
              <a:t> </a:t>
            </a:r>
            <a:r>
              <a:rPr lang="ru-RU" sz="4500" dirty="0" err="1"/>
              <a:t>every</a:t>
            </a:r>
            <a:r>
              <a:rPr lang="ru-RU" sz="4500" dirty="0"/>
              <a:t> </a:t>
            </a:r>
            <a:r>
              <a:rPr lang="ru-RU" sz="4500" dirty="0" err="1"/>
              <a:t>day</a:t>
            </a:r>
            <a:r>
              <a:rPr lang="ru-RU" sz="4500" dirty="0"/>
              <a:t>. </a:t>
            </a:r>
            <a:br>
              <a:rPr lang="ru-RU" sz="4500" dirty="0"/>
            </a:br>
            <a:r>
              <a:rPr lang="ru-RU" sz="4500" dirty="0"/>
              <a:t>Студенты не ходят в библиотеку каждый день. </a:t>
            </a:r>
            <a:br>
              <a:rPr lang="ru-RU" sz="4500" dirty="0"/>
            </a:br>
            <a:r>
              <a:rPr lang="ru-RU" sz="4500" dirty="0"/>
              <a:t/>
            </a:r>
            <a:br>
              <a:rPr lang="ru-RU" sz="4500" dirty="0"/>
            </a:br>
            <a:r>
              <a:rPr lang="ru-RU" sz="4500" dirty="0" err="1"/>
              <a:t>He</a:t>
            </a:r>
            <a:r>
              <a:rPr lang="ru-RU" sz="4500" dirty="0"/>
              <a:t> </a:t>
            </a:r>
            <a:r>
              <a:rPr lang="ru-RU" sz="4500" dirty="0" err="1"/>
              <a:t>does</a:t>
            </a:r>
            <a:r>
              <a:rPr lang="ru-RU" sz="4500" dirty="0"/>
              <a:t> </a:t>
            </a:r>
            <a:r>
              <a:rPr lang="ru-RU" sz="4500" dirty="0" err="1"/>
              <a:t>not</a:t>
            </a:r>
            <a:r>
              <a:rPr lang="ru-RU" sz="4500" dirty="0"/>
              <a:t> </a:t>
            </a:r>
            <a:r>
              <a:rPr lang="ru-RU" sz="4500" dirty="0" err="1"/>
              <a:t>smoke</a:t>
            </a:r>
            <a:r>
              <a:rPr lang="ru-RU" sz="4500" dirty="0"/>
              <a:t>. </a:t>
            </a:r>
            <a:br>
              <a:rPr lang="ru-RU" sz="4500" dirty="0"/>
            </a:br>
            <a:r>
              <a:rPr lang="ru-RU" sz="4500" dirty="0"/>
              <a:t>Он не курит. </a:t>
            </a:r>
            <a:endParaRPr lang="en-US" sz="4500" dirty="0" smtClean="0"/>
          </a:p>
          <a:p>
            <a:pPr marL="114300" indent="0">
              <a:buNone/>
            </a:pPr>
            <a:endParaRPr lang="ru-RU" sz="2900" dirty="0"/>
          </a:p>
          <a:p>
            <a:r>
              <a:rPr lang="ru-RU" sz="2900" dirty="0"/>
              <a:t>В разговорной речи обычно употребляется сокращённая форма от "</a:t>
            </a:r>
            <a:r>
              <a:rPr lang="ru-RU" sz="2900" dirty="0" err="1"/>
              <a:t>do</a:t>
            </a:r>
            <a:r>
              <a:rPr lang="ru-RU" sz="2900" dirty="0"/>
              <a:t> </a:t>
            </a:r>
            <a:r>
              <a:rPr lang="ru-RU" sz="2900" dirty="0" err="1"/>
              <a:t>not</a:t>
            </a:r>
            <a:r>
              <a:rPr lang="ru-RU" sz="2900" dirty="0"/>
              <a:t> - </a:t>
            </a:r>
            <a:r>
              <a:rPr lang="ru-RU" sz="2900" dirty="0" err="1"/>
              <a:t>don't</a:t>
            </a:r>
            <a:r>
              <a:rPr lang="ru-RU" sz="2900" dirty="0"/>
              <a:t>" и "</a:t>
            </a:r>
            <a:r>
              <a:rPr lang="ru-RU" sz="2900" dirty="0" err="1"/>
              <a:t>does</a:t>
            </a:r>
            <a:r>
              <a:rPr lang="ru-RU" sz="2900" dirty="0"/>
              <a:t> </a:t>
            </a:r>
            <a:r>
              <a:rPr lang="ru-RU" sz="2900" dirty="0" err="1"/>
              <a:t>not</a:t>
            </a:r>
            <a:r>
              <a:rPr lang="ru-RU" sz="2900" dirty="0"/>
              <a:t> - </a:t>
            </a:r>
            <a:r>
              <a:rPr lang="ru-RU" sz="2900" dirty="0" err="1"/>
              <a:t>doesn't</a:t>
            </a:r>
            <a:r>
              <a:rPr lang="ru-RU" sz="2900" dirty="0"/>
              <a:t>". </a:t>
            </a:r>
            <a:r>
              <a:rPr lang="ru-RU" dirty="0"/>
              <a:t/>
            </a:r>
            <a:br>
              <a:rPr lang="ru-RU" dirty="0"/>
            </a:br>
            <a:r>
              <a:rPr lang="ru-RU" sz="3300" dirty="0"/>
              <a:t/>
            </a:r>
            <a:br>
              <a:rPr lang="ru-RU" sz="3300" dirty="0"/>
            </a:br>
            <a:r>
              <a:rPr lang="ru-RU" sz="4500" dirty="0"/>
              <a:t>I </a:t>
            </a:r>
            <a:r>
              <a:rPr lang="ru-RU" sz="4500" dirty="0" err="1"/>
              <a:t>don't</a:t>
            </a:r>
            <a:r>
              <a:rPr lang="ru-RU" sz="4500" dirty="0"/>
              <a:t> </a:t>
            </a:r>
            <a:r>
              <a:rPr lang="ru-RU" sz="4500" dirty="0" err="1"/>
              <a:t>play</a:t>
            </a:r>
            <a:r>
              <a:rPr lang="ru-RU" sz="4500" dirty="0"/>
              <a:t> </a:t>
            </a:r>
            <a:r>
              <a:rPr lang="ru-RU" sz="4500" dirty="0" err="1"/>
              <a:t>hockey</a:t>
            </a:r>
            <a:r>
              <a:rPr lang="ru-RU" sz="4500" dirty="0"/>
              <a:t>. </a:t>
            </a:r>
            <a:br>
              <a:rPr lang="ru-RU" sz="4500" dirty="0"/>
            </a:br>
            <a:r>
              <a:rPr lang="ru-RU" sz="4500" dirty="0"/>
              <a:t>Я не играю в хоккей. </a:t>
            </a:r>
            <a:br>
              <a:rPr lang="ru-RU" sz="4500" dirty="0"/>
            </a:br>
            <a:r>
              <a:rPr lang="ru-RU" sz="4500" dirty="0"/>
              <a:t/>
            </a:r>
            <a:br>
              <a:rPr lang="ru-RU" sz="4500" dirty="0"/>
            </a:br>
            <a:r>
              <a:rPr lang="ru-RU" sz="4500" dirty="0" err="1"/>
              <a:t>The</a:t>
            </a:r>
            <a:r>
              <a:rPr lang="ru-RU" sz="4500" dirty="0"/>
              <a:t> </a:t>
            </a:r>
            <a:r>
              <a:rPr lang="ru-RU" sz="4500" dirty="0" err="1"/>
              <a:t>computer</a:t>
            </a:r>
            <a:r>
              <a:rPr lang="ru-RU" sz="4500" dirty="0"/>
              <a:t> </a:t>
            </a:r>
            <a:r>
              <a:rPr lang="ru-RU" sz="4500" dirty="0" err="1"/>
              <a:t>doesn't</a:t>
            </a:r>
            <a:r>
              <a:rPr lang="ru-RU" sz="4500" dirty="0"/>
              <a:t> </a:t>
            </a:r>
            <a:r>
              <a:rPr lang="ru-RU" sz="4500" dirty="0" err="1"/>
              <a:t>work</a:t>
            </a:r>
            <a:r>
              <a:rPr lang="ru-RU" sz="4500" dirty="0"/>
              <a:t>. </a:t>
            </a:r>
            <a:br>
              <a:rPr lang="ru-RU" sz="4500" dirty="0"/>
            </a:br>
            <a:r>
              <a:rPr lang="ru-RU" sz="4500" dirty="0"/>
              <a:t>Компьютер не работает.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07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 </a:t>
            </a:r>
            <a:r>
              <a:rPr lang="en-US" dirty="0"/>
              <a:t>indefinite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+ V1 (3 </a:t>
            </a:r>
            <a:r>
              <a:rPr lang="en-US" dirty="0" err="1"/>
              <a:t>л.ед.ч</a:t>
            </a:r>
            <a:r>
              <a:rPr lang="en-US" dirty="0"/>
              <a:t> + s) </a:t>
            </a:r>
            <a:r>
              <a:rPr lang="en-US" dirty="0" smtClean="0"/>
              <a:t> 			</a:t>
            </a:r>
          </a:p>
          <a:p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/>
              <a:t>do/does not V1 </a:t>
            </a:r>
            <a:br>
              <a:rPr lang="en-US" dirty="0"/>
            </a:br>
            <a:endParaRPr lang="en-US" dirty="0" smtClean="0"/>
          </a:p>
          <a:p>
            <a:pPr marL="11430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? Do/ Does ... V1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+ </a:t>
            </a:r>
            <a:r>
              <a:rPr lang="en-US" dirty="0"/>
              <a:t>He lives in London. </a:t>
            </a:r>
            <a:br>
              <a:rPr lang="en-US" dirty="0"/>
            </a:br>
            <a:r>
              <a:rPr lang="en-US" dirty="0"/>
              <a:t>They live in London.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 He doesn't live in London. </a:t>
            </a:r>
            <a:br>
              <a:rPr lang="en-US" dirty="0"/>
            </a:br>
            <a:r>
              <a:rPr lang="en-US" dirty="0"/>
              <a:t>They don't live in London.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? Does he live in London? </a:t>
            </a:r>
            <a:br>
              <a:rPr lang="en-US" dirty="0"/>
            </a:br>
            <a:r>
              <a:rPr lang="en-US" dirty="0"/>
              <a:t>Yes, he does. No, he does not. </a:t>
            </a:r>
            <a:br>
              <a:rPr lang="en-US" dirty="0"/>
            </a:br>
            <a:r>
              <a:rPr lang="en-US" dirty="0"/>
              <a:t>Do they live in London? </a:t>
            </a:r>
            <a:br>
              <a:rPr lang="en-US" dirty="0"/>
            </a:br>
            <a:r>
              <a:rPr lang="en-US" dirty="0"/>
              <a:t>Yes, they do. No, they don't.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04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Indefinite </a:t>
            </a:r>
            <a:r>
              <a:rPr lang="en-US" dirty="0" smtClean="0"/>
              <a:t>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The Past Indefinite </a:t>
            </a:r>
            <a:r>
              <a:rPr lang="ru-RU" dirty="0"/>
              <a:t>обозначает действия, имевшие место в прошлом и время совершения которых истекло: </a:t>
            </a:r>
            <a:r>
              <a:rPr lang="en-US" dirty="0"/>
              <a:t>last year - </a:t>
            </a:r>
            <a:r>
              <a:rPr lang="ru-RU" dirty="0"/>
              <a:t>в прошлом году, </a:t>
            </a:r>
            <a:r>
              <a:rPr lang="en-US" dirty="0"/>
              <a:t>five days ago - </a:t>
            </a:r>
            <a:r>
              <a:rPr lang="ru-RU" dirty="0"/>
              <a:t>пять дней тому назад, </a:t>
            </a:r>
            <a:r>
              <a:rPr lang="en-US" dirty="0"/>
              <a:t>yesterday - </a:t>
            </a:r>
            <a:r>
              <a:rPr lang="ru-RU" dirty="0"/>
              <a:t>вчера, </a:t>
            </a:r>
            <a:r>
              <a:rPr lang="en-US" dirty="0"/>
              <a:t>in 1945 - </a:t>
            </a:r>
            <a:r>
              <a:rPr lang="ru-RU" dirty="0"/>
              <a:t>в 1945 году и т.д. </a:t>
            </a:r>
          </a:p>
          <a:p>
            <a:endParaRPr lang="ru-RU" dirty="0"/>
          </a:p>
          <a:p>
            <a:r>
              <a:rPr lang="en-US" dirty="0"/>
              <a:t>We began the experiment three days ago. </a:t>
            </a:r>
            <a:r>
              <a:rPr lang="en-US" dirty="0" smtClean="0"/>
              <a:t> </a:t>
            </a:r>
            <a:r>
              <a:rPr lang="ru-RU" dirty="0" smtClean="0"/>
              <a:t>Мы </a:t>
            </a:r>
            <a:r>
              <a:rPr lang="ru-RU" dirty="0"/>
              <a:t>начали эксперимент три дня назад. </a:t>
            </a:r>
          </a:p>
          <a:p>
            <a:endParaRPr lang="ru-RU" dirty="0"/>
          </a:p>
          <a:p>
            <a:r>
              <a:rPr lang="en-US" dirty="0"/>
              <a:t>I returned home yesterday. </a:t>
            </a:r>
            <a:r>
              <a:rPr lang="en-US" dirty="0" smtClean="0"/>
              <a:t> </a:t>
            </a:r>
            <a:r>
              <a:rPr lang="ru-RU" dirty="0" smtClean="0"/>
              <a:t>Я </a:t>
            </a:r>
            <a:r>
              <a:rPr lang="ru-RU" dirty="0"/>
              <a:t>возвратился домой вчера. </a:t>
            </a:r>
          </a:p>
          <a:p>
            <a:endParaRPr lang="ru-RU" dirty="0"/>
          </a:p>
          <a:p>
            <a:r>
              <a:rPr lang="en-US" dirty="0"/>
              <a:t>Dan worked in a factory. </a:t>
            </a:r>
            <a:r>
              <a:rPr lang="en-US" dirty="0" smtClean="0"/>
              <a:t> </a:t>
            </a:r>
            <a:r>
              <a:rPr lang="ru-RU" dirty="0" smtClean="0"/>
              <a:t>Дэн </a:t>
            </a:r>
            <a:r>
              <a:rPr lang="ru-RU" dirty="0"/>
              <a:t>работал на фабрике. </a:t>
            </a:r>
          </a:p>
          <a:p>
            <a:endParaRPr lang="ru-RU" dirty="0"/>
          </a:p>
          <a:p>
            <a:r>
              <a:rPr lang="ru-RU" dirty="0"/>
              <a:t>Прошедшее неопределённое время широко используется в повествовании для описания последовательных событий прошлого. </a:t>
            </a:r>
          </a:p>
          <a:p>
            <a:endParaRPr lang="ru-RU" dirty="0"/>
          </a:p>
          <a:p>
            <a:r>
              <a:rPr lang="en-US" dirty="0"/>
              <a:t>We went to the park , walked down to the fountain and sat down on a stone seat. </a:t>
            </a:r>
          </a:p>
          <a:p>
            <a:r>
              <a:rPr lang="ru-RU" dirty="0"/>
              <a:t>Мы отправились в парк, дошли до фонтана и сели на каменную скамью.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87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Past Indefinite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000" dirty="0"/>
              <a:t>По способу образования прошедшего времени глаголы делятся на правильные и неправильные. Правильные глаголы образуют утвердительную форму прошедшего неопределённого времени путём прибавления к основе инфинитива суффикса "-</a:t>
            </a:r>
            <a:r>
              <a:rPr lang="ru-RU" sz="1000" dirty="0" err="1"/>
              <a:t>ed</a:t>
            </a:r>
            <a:r>
              <a:rPr lang="ru-RU" sz="1000" dirty="0"/>
              <a:t>". На схеме они обозначены как "V-</a:t>
            </a:r>
            <a:r>
              <a:rPr lang="ru-RU" sz="1000" dirty="0" err="1"/>
              <a:t>ed</a:t>
            </a:r>
            <a:r>
              <a:rPr lang="ru-RU" sz="1000" dirty="0"/>
              <a:t>". </a:t>
            </a:r>
          </a:p>
          <a:p>
            <a:endParaRPr lang="ru-RU" sz="1000" dirty="0"/>
          </a:p>
          <a:p>
            <a:r>
              <a:rPr lang="ru-RU" sz="1000" dirty="0"/>
              <a:t>При прибавлении суффикса "-</a:t>
            </a:r>
            <a:r>
              <a:rPr lang="ru-RU" sz="1000" dirty="0" err="1"/>
              <a:t>ed</a:t>
            </a:r>
            <a:r>
              <a:rPr lang="ru-RU" sz="1000" dirty="0"/>
              <a:t>" соблюдаются следующие орфографические правила: </a:t>
            </a:r>
          </a:p>
          <a:p>
            <a:r>
              <a:rPr lang="ru-RU" sz="1000" dirty="0"/>
              <a:t>- если глагол оканчивается на "согласную букву + y", то буква "-y" меняется на "-i"; </a:t>
            </a:r>
          </a:p>
          <a:p>
            <a:r>
              <a:rPr lang="ru-RU" sz="1000" dirty="0"/>
              <a:t>- мы удваиваем конечную согласную, чтобы сохранить закрытый слог. </a:t>
            </a:r>
          </a:p>
          <a:p>
            <a:endParaRPr lang="ru-RU" sz="1000" dirty="0"/>
          </a:p>
          <a:p>
            <a:r>
              <a:rPr lang="ru-RU" sz="1000" dirty="0" err="1"/>
              <a:t>to</a:t>
            </a:r>
            <a:r>
              <a:rPr lang="ru-RU" sz="1000" dirty="0"/>
              <a:t> </a:t>
            </a:r>
            <a:r>
              <a:rPr lang="ru-RU" sz="1000" dirty="0" err="1"/>
              <a:t>open</a:t>
            </a:r>
            <a:r>
              <a:rPr lang="ru-RU" sz="1000" dirty="0"/>
              <a:t> - </a:t>
            </a:r>
            <a:r>
              <a:rPr lang="ru-RU" sz="1000" dirty="0" err="1"/>
              <a:t>opened</a:t>
            </a:r>
            <a:r>
              <a:rPr lang="ru-RU" sz="1000" dirty="0"/>
              <a:t> </a:t>
            </a:r>
            <a:r>
              <a:rPr lang="es-ES" sz="1000" dirty="0" smtClean="0"/>
              <a:t> </a:t>
            </a:r>
            <a:r>
              <a:rPr lang="ru-RU" sz="1000" dirty="0" smtClean="0"/>
              <a:t>открывать </a:t>
            </a:r>
            <a:r>
              <a:rPr lang="ru-RU" sz="1000" dirty="0"/>
              <a:t>- открыл </a:t>
            </a:r>
            <a:r>
              <a:rPr lang="es-ES" sz="1000" dirty="0" smtClean="0"/>
              <a:t> </a:t>
            </a:r>
            <a:r>
              <a:rPr lang="ru-RU" sz="1000" dirty="0" err="1" smtClean="0"/>
              <a:t>to</a:t>
            </a:r>
            <a:r>
              <a:rPr lang="ru-RU" sz="1000" dirty="0" smtClean="0"/>
              <a:t> </a:t>
            </a:r>
            <a:r>
              <a:rPr lang="ru-RU" sz="1000" dirty="0" err="1"/>
              <a:t>ask</a:t>
            </a:r>
            <a:r>
              <a:rPr lang="ru-RU" sz="1000" dirty="0"/>
              <a:t> - </a:t>
            </a:r>
            <a:r>
              <a:rPr lang="ru-RU" sz="1000" dirty="0" err="1"/>
              <a:t>asked</a:t>
            </a:r>
            <a:r>
              <a:rPr lang="ru-RU" sz="1000" dirty="0"/>
              <a:t> </a:t>
            </a:r>
            <a:r>
              <a:rPr lang="es-ES" sz="1000" dirty="0" smtClean="0"/>
              <a:t> </a:t>
            </a:r>
            <a:r>
              <a:rPr lang="ru-RU" sz="1000" dirty="0" smtClean="0"/>
              <a:t>спрашивать </a:t>
            </a:r>
            <a:r>
              <a:rPr lang="ru-RU" sz="1000" dirty="0"/>
              <a:t>- спросил </a:t>
            </a:r>
            <a:r>
              <a:rPr lang="es-ES" sz="1000" dirty="0" smtClean="0"/>
              <a:t> </a:t>
            </a:r>
            <a:r>
              <a:rPr lang="ru-RU" sz="1000" dirty="0" err="1" smtClean="0"/>
              <a:t>to</a:t>
            </a:r>
            <a:r>
              <a:rPr lang="ru-RU" sz="1000" dirty="0" smtClean="0"/>
              <a:t> </a:t>
            </a:r>
            <a:r>
              <a:rPr lang="ru-RU" sz="1000" dirty="0" err="1"/>
              <a:t>stop</a:t>
            </a:r>
            <a:r>
              <a:rPr lang="ru-RU" sz="1000" dirty="0"/>
              <a:t> - </a:t>
            </a:r>
            <a:r>
              <a:rPr lang="ru-RU" sz="1000" dirty="0" err="1"/>
              <a:t>stopped</a:t>
            </a:r>
            <a:r>
              <a:rPr lang="ru-RU" sz="1000" dirty="0"/>
              <a:t> </a:t>
            </a:r>
            <a:r>
              <a:rPr lang="es-ES" sz="1000" dirty="0" smtClean="0"/>
              <a:t> </a:t>
            </a:r>
            <a:r>
              <a:rPr lang="ru-RU" sz="1000" dirty="0" smtClean="0"/>
              <a:t>останавливать </a:t>
            </a:r>
            <a:r>
              <a:rPr lang="ru-RU" sz="1000" dirty="0"/>
              <a:t>- остановил </a:t>
            </a:r>
            <a:r>
              <a:rPr lang="es-ES" sz="1000" dirty="0" smtClean="0"/>
              <a:t> </a:t>
            </a:r>
            <a:r>
              <a:rPr lang="ru-RU" sz="1000" dirty="0" err="1" smtClean="0"/>
              <a:t>to</a:t>
            </a:r>
            <a:r>
              <a:rPr lang="ru-RU" sz="1000" dirty="0" smtClean="0"/>
              <a:t> </a:t>
            </a:r>
            <a:r>
              <a:rPr lang="ru-RU" sz="1000" dirty="0" err="1"/>
              <a:t>fry</a:t>
            </a:r>
            <a:r>
              <a:rPr lang="ru-RU" sz="1000" dirty="0"/>
              <a:t> - </a:t>
            </a:r>
            <a:r>
              <a:rPr lang="ru-RU" sz="1000" dirty="0" err="1"/>
              <a:t>fried</a:t>
            </a:r>
            <a:r>
              <a:rPr lang="ru-RU" sz="1000" dirty="0"/>
              <a:t> </a:t>
            </a:r>
            <a:r>
              <a:rPr lang="es-ES" sz="1000" dirty="0" smtClean="0"/>
              <a:t> </a:t>
            </a:r>
            <a:r>
              <a:rPr lang="ru-RU" sz="1000" dirty="0" smtClean="0"/>
              <a:t>жарить </a:t>
            </a:r>
            <a:r>
              <a:rPr lang="ru-RU" sz="1000" dirty="0"/>
              <a:t>- жарил. </a:t>
            </a:r>
          </a:p>
          <a:p>
            <a:endParaRPr lang="ru-RU" sz="1000" dirty="0"/>
          </a:p>
          <a:p>
            <a:r>
              <a:rPr lang="ru-RU" sz="1000" dirty="0"/>
              <a:t>Суффикс "-</a:t>
            </a:r>
            <a:r>
              <a:rPr lang="ru-RU" sz="1000" dirty="0" err="1"/>
              <a:t>ed</a:t>
            </a:r>
            <a:r>
              <a:rPr lang="ru-RU" sz="1000" dirty="0"/>
              <a:t>" является признаком формы простого прошедшего времени только в том случае, если глагол с этим суффиксом занимает в предложении второе место, т.е. стоит после подлежащего. </a:t>
            </a:r>
          </a:p>
          <a:p>
            <a:endParaRPr lang="ru-RU" sz="1000" dirty="0"/>
          </a:p>
          <a:p>
            <a:r>
              <a:rPr lang="ru-RU" sz="1000" dirty="0" err="1"/>
              <a:t>He</a:t>
            </a:r>
            <a:r>
              <a:rPr lang="ru-RU" sz="1000" dirty="0"/>
              <a:t> </a:t>
            </a:r>
            <a:r>
              <a:rPr lang="ru-RU" sz="1000" dirty="0" err="1"/>
              <a:t>informed</a:t>
            </a:r>
            <a:r>
              <a:rPr lang="ru-RU" sz="1000" dirty="0"/>
              <a:t> </a:t>
            </a:r>
            <a:r>
              <a:rPr lang="ru-RU" sz="1000" dirty="0" err="1"/>
              <a:t>us</a:t>
            </a:r>
            <a:r>
              <a:rPr lang="ru-RU" sz="1000" dirty="0"/>
              <a:t> </a:t>
            </a:r>
            <a:r>
              <a:rPr lang="ru-RU" sz="1000" dirty="0" err="1"/>
              <a:t>of</a:t>
            </a:r>
            <a:r>
              <a:rPr lang="ru-RU" sz="1000" dirty="0"/>
              <a:t> </a:t>
            </a:r>
            <a:r>
              <a:rPr lang="ru-RU" sz="1000" dirty="0" err="1"/>
              <a:t>his</a:t>
            </a:r>
            <a:r>
              <a:rPr lang="ru-RU" sz="1000" dirty="0"/>
              <a:t> </a:t>
            </a:r>
            <a:r>
              <a:rPr lang="ru-RU" sz="1000" dirty="0" err="1"/>
              <a:t>plans</a:t>
            </a:r>
            <a:r>
              <a:rPr lang="ru-RU" sz="1000" dirty="0"/>
              <a:t> </a:t>
            </a:r>
            <a:r>
              <a:rPr lang="ru-RU" sz="1000" dirty="0" err="1"/>
              <a:t>at</a:t>
            </a:r>
            <a:r>
              <a:rPr lang="ru-RU" sz="1000" dirty="0"/>
              <a:t> </a:t>
            </a:r>
            <a:r>
              <a:rPr lang="ru-RU" sz="1000" dirty="0" err="1"/>
              <a:t>breakfast</a:t>
            </a:r>
            <a:r>
              <a:rPr lang="ru-RU" sz="1000" dirty="0"/>
              <a:t>. </a:t>
            </a:r>
            <a:r>
              <a:rPr lang="es-ES" sz="1000" dirty="0" smtClean="0"/>
              <a:t> </a:t>
            </a:r>
            <a:r>
              <a:rPr lang="ru-RU" sz="1000" dirty="0" smtClean="0"/>
              <a:t>Он </a:t>
            </a:r>
            <a:r>
              <a:rPr lang="ru-RU" sz="1000" dirty="0"/>
              <a:t>сообщил нам о своих планах за завтраком. </a:t>
            </a:r>
          </a:p>
          <a:p>
            <a:endParaRPr lang="ru-RU" sz="1000" dirty="0"/>
          </a:p>
          <a:p>
            <a:r>
              <a:rPr lang="ru-RU" sz="1000" dirty="0"/>
              <a:t>Неправильные глаголы образуют простое прошедшее время по-разному и их следует заучивать списком. Таблицы неправильных глаголов приводятся в конце любого словаря (и в конце данного пособия). </a:t>
            </a:r>
          </a:p>
          <a:p>
            <a:endParaRPr lang="ru-RU" sz="1000" dirty="0"/>
          </a:p>
          <a:p>
            <a:r>
              <a:rPr lang="ru-RU" sz="1000" dirty="0"/>
              <a:t>Вопросительная форма глаголов в простом прошедшем времени (и правильных и неправильных) образуется при помощи вспомогательного глагола "</a:t>
            </a:r>
            <a:r>
              <a:rPr lang="ru-RU" sz="1000" dirty="0" err="1"/>
              <a:t>did</a:t>
            </a:r>
            <a:r>
              <a:rPr lang="ru-RU" sz="1000" dirty="0"/>
              <a:t>" , который ставится перед подлежащим, а за подлежащим следует смысловой глагол (в форме основы инфинитива без "</a:t>
            </a:r>
            <a:r>
              <a:rPr lang="ru-RU" sz="1000" dirty="0" err="1"/>
              <a:t>to</a:t>
            </a:r>
            <a:r>
              <a:rPr lang="ru-RU" sz="1000" dirty="0"/>
              <a:t>"). </a:t>
            </a:r>
          </a:p>
          <a:p>
            <a:endParaRPr lang="ru-RU" sz="1000" dirty="0"/>
          </a:p>
          <a:p>
            <a:r>
              <a:rPr lang="ru-RU" sz="1000" dirty="0"/>
              <a:t>- </a:t>
            </a:r>
            <a:r>
              <a:rPr lang="ru-RU" sz="1000" dirty="0" err="1"/>
              <a:t>Did</a:t>
            </a:r>
            <a:r>
              <a:rPr lang="ru-RU" sz="1000" dirty="0"/>
              <a:t> </a:t>
            </a:r>
            <a:r>
              <a:rPr lang="ru-RU" sz="1000" dirty="0" err="1"/>
              <a:t>you</a:t>
            </a:r>
            <a:r>
              <a:rPr lang="ru-RU" sz="1000" dirty="0"/>
              <a:t> </a:t>
            </a:r>
            <a:r>
              <a:rPr lang="ru-RU" sz="1000" dirty="0" err="1"/>
              <a:t>see</a:t>
            </a:r>
            <a:r>
              <a:rPr lang="ru-RU" sz="1000" dirty="0"/>
              <a:t> </a:t>
            </a:r>
            <a:r>
              <a:rPr lang="ru-RU" sz="1000" dirty="0" err="1"/>
              <a:t>him</a:t>
            </a:r>
            <a:r>
              <a:rPr lang="ru-RU" sz="1000" dirty="0"/>
              <a:t> </a:t>
            </a:r>
            <a:r>
              <a:rPr lang="ru-RU" sz="1000" dirty="0" err="1"/>
              <a:t>yesterday</a:t>
            </a:r>
            <a:r>
              <a:rPr lang="ru-RU" sz="1000" dirty="0"/>
              <a:t>? - </a:t>
            </a:r>
            <a:r>
              <a:rPr lang="ru-RU" sz="1000" dirty="0" err="1"/>
              <a:t>Yes</a:t>
            </a:r>
            <a:r>
              <a:rPr lang="ru-RU" sz="1000" dirty="0"/>
              <a:t>, I </a:t>
            </a:r>
            <a:r>
              <a:rPr lang="ru-RU" sz="1000" dirty="0" err="1"/>
              <a:t>did</a:t>
            </a:r>
            <a:r>
              <a:rPr lang="ru-RU" sz="1000" dirty="0"/>
              <a:t>. </a:t>
            </a:r>
            <a:r>
              <a:rPr lang="es-ES" sz="1000" dirty="0" smtClean="0"/>
              <a:t> </a:t>
            </a:r>
            <a:r>
              <a:rPr lang="ru-RU" sz="1000" dirty="0" smtClean="0"/>
              <a:t>- </a:t>
            </a:r>
            <a:r>
              <a:rPr lang="ru-RU" sz="1000" dirty="0"/>
              <a:t>Вы его видели вчера? - Да. </a:t>
            </a:r>
          </a:p>
          <a:p>
            <a:endParaRPr lang="ru-RU" sz="1000" dirty="0"/>
          </a:p>
          <a:p>
            <a:r>
              <a:rPr lang="ru-RU" sz="1000" dirty="0"/>
              <a:t>- </a:t>
            </a:r>
            <a:r>
              <a:rPr lang="ru-RU" sz="1000" dirty="0" err="1"/>
              <a:t>Did</a:t>
            </a:r>
            <a:r>
              <a:rPr lang="ru-RU" sz="1000" dirty="0"/>
              <a:t> </a:t>
            </a:r>
            <a:r>
              <a:rPr lang="ru-RU" sz="1000" dirty="0" err="1"/>
              <a:t>you</a:t>
            </a:r>
            <a:r>
              <a:rPr lang="ru-RU" sz="1000" dirty="0"/>
              <a:t> </a:t>
            </a:r>
            <a:r>
              <a:rPr lang="ru-RU" sz="1000" dirty="0" err="1"/>
              <a:t>hear</a:t>
            </a:r>
            <a:r>
              <a:rPr lang="ru-RU" sz="1000" dirty="0"/>
              <a:t> </a:t>
            </a:r>
            <a:r>
              <a:rPr lang="ru-RU" sz="1000" dirty="0" err="1"/>
              <a:t>the</a:t>
            </a:r>
            <a:r>
              <a:rPr lang="ru-RU" sz="1000" dirty="0"/>
              <a:t> </a:t>
            </a:r>
            <a:r>
              <a:rPr lang="ru-RU" sz="1000" dirty="0" err="1"/>
              <a:t>news</a:t>
            </a:r>
            <a:r>
              <a:rPr lang="ru-RU" sz="1000" dirty="0"/>
              <a:t>? - </a:t>
            </a:r>
            <a:r>
              <a:rPr lang="ru-RU" sz="1000" dirty="0" err="1"/>
              <a:t>No</a:t>
            </a:r>
            <a:r>
              <a:rPr lang="ru-RU" sz="1000" dirty="0"/>
              <a:t>, I </a:t>
            </a:r>
            <a:r>
              <a:rPr lang="ru-RU" sz="1000" dirty="0" err="1"/>
              <a:t>did</a:t>
            </a:r>
            <a:r>
              <a:rPr lang="ru-RU" sz="1000" dirty="0"/>
              <a:t> </a:t>
            </a:r>
            <a:r>
              <a:rPr lang="ru-RU" sz="1000" dirty="0" err="1"/>
              <a:t>not</a:t>
            </a:r>
            <a:r>
              <a:rPr lang="ru-RU" sz="1000" dirty="0"/>
              <a:t>. </a:t>
            </a:r>
            <a:r>
              <a:rPr lang="es-ES" sz="1000" dirty="0" smtClean="0"/>
              <a:t> </a:t>
            </a:r>
            <a:r>
              <a:rPr lang="ru-RU" sz="1000" dirty="0" smtClean="0"/>
              <a:t>- </a:t>
            </a:r>
            <a:r>
              <a:rPr lang="ru-RU" sz="1000" dirty="0"/>
              <a:t>Вы слышали новость? - Нет. </a:t>
            </a:r>
          </a:p>
          <a:p>
            <a:endParaRPr lang="ru-RU" sz="1000" dirty="0"/>
          </a:p>
          <a:p>
            <a:r>
              <a:rPr lang="ru-RU" sz="1000" dirty="0"/>
              <a:t>Отрицательная форма глаголов в простом прошедшем времени образуется при помощи вспомогательного глагола "</a:t>
            </a:r>
            <a:r>
              <a:rPr lang="ru-RU" sz="1000" dirty="0" err="1"/>
              <a:t>did</a:t>
            </a:r>
            <a:r>
              <a:rPr lang="ru-RU" sz="1000" dirty="0"/>
              <a:t>" и отрицания "</a:t>
            </a:r>
            <a:r>
              <a:rPr lang="ru-RU" sz="1000" dirty="0" err="1"/>
              <a:t>not</a:t>
            </a:r>
            <a:r>
              <a:rPr lang="ru-RU" sz="1000" dirty="0"/>
              <a:t>", которые ставятся перед смысловым глаголом в форме инфинитива без "</a:t>
            </a:r>
            <a:r>
              <a:rPr lang="ru-RU" sz="1000" dirty="0" err="1"/>
              <a:t>to</a:t>
            </a:r>
            <a:r>
              <a:rPr lang="ru-RU" sz="1000" dirty="0"/>
              <a:t>". </a:t>
            </a:r>
          </a:p>
          <a:p>
            <a:endParaRPr lang="ru-RU" sz="1000" dirty="0"/>
          </a:p>
          <a:p>
            <a:r>
              <a:rPr lang="ru-RU" sz="1000" dirty="0"/>
              <a:t>I </a:t>
            </a:r>
            <a:r>
              <a:rPr lang="ru-RU" sz="1000" dirty="0" err="1"/>
              <a:t>did</a:t>
            </a:r>
            <a:r>
              <a:rPr lang="ru-RU" sz="1000" dirty="0"/>
              <a:t> </a:t>
            </a:r>
            <a:r>
              <a:rPr lang="ru-RU" sz="1000" dirty="0" err="1"/>
              <a:t>not</a:t>
            </a:r>
            <a:r>
              <a:rPr lang="ru-RU" sz="1000" dirty="0"/>
              <a:t> </a:t>
            </a:r>
            <a:r>
              <a:rPr lang="ru-RU" sz="1000" dirty="0" err="1"/>
              <a:t>see</a:t>
            </a:r>
            <a:r>
              <a:rPr lang="ru-RU" sz="1000" dirty="0"/>
              <a:t> </a:t>
            </a:r>
            <a:r>
              <a:rPr lang="ru-RU" sz="1000" dirty="0" err="1"/>
              <a:t>him</a:t>
            </a:r>
            <a:r>
              <a:rPr lang="ru-RU" sz="1000" dirty="0"/>
              <a:t> </a:t>
            </a:r>
            <a:r>
              <a:rPr lang="ru-RU" sz="1000" dirty="0" err="1"/>
              <a:t>yesterday</a:t>
            </a:r>
            <a:r>
              <a:rPr lang="ru-RU" sz="1000" dirty="0"/>
              <a:t>. </a:t>
            </a:r>
            <a:r>
              <a:rPr lang="es-ES" sz="1000" dirty="0" smtClean="0"/>
              <a:t> </a:t>
            </a:r>
            <a:r>
              <a:rPr lang="ru-RU" sz="1000" dirty="0" smtClean="0"/>
              <a:t>Я </a:t>
            </a:r>
            <a:r>
              <a:rPr lang="ru-RU" sz="1000" dirty="0"/>
              <a:t>не видел его вчера. </a:t>
            </a:r>
          </a:p>
          <a:p>
            <a:endParaRPr lang="ru-RU" sz="1000" dirty="0"/>
          </a:p>
          <a:p>
            <a:r>
              <a:rPr lang="ru-RU" sz="1000" dirty="0"/>
              <a:t>В разговорной речи обычно используется сокращение </a:t>
            </a:r>
            <a:r>
              <a:rPr lang="ru-RU" sz="1000" dirty="0" err="1"/>
              <a:t>did</a:t>
            </a:r>
            <a:r>
              <a:rPr lang="ru-RU" sz="1000" dirty="0"/>
              <a:t> </a:t>
            </a:r>
            <a:r>
              <a:rPr lang="ru-RU" sz="1000" dirty="0" err="1"/>
              <a:t>not</a:t>
            </a:r>
            <a:r>
              <a:rPr lang="ru-RU" sz="1000" dirty="0"/>
              <a:t> - </a:t>
            </a:r>
            <a:r>
              <a:rPr lang="ru-RU" sz="1000" dirty="0" err="1"/>
              <a:t>didn't</a:t>
            </a:r>
            <a:r>
              <a:rPr lang="ru-RU" sz="1000" dirty="0"/>
              <a:t>. </a:t>
            </a:r>
          </a:p>
          <a:p>
            <a:endParaRPr lang="ru-RU" sz="1000" dirty="0"/>
          </a:p>
          <a:p>
            <a:r>
              <a:rPr lang="ru-RU" sz="1000" dirty="0"/>
              <a:t>I </a:t>
            </a:r>
            <a:r>
              <a:rPr lang="ru-RU" sz="1000" dirty="0" err="1"/>
              <a:t>didn't</a:t>
            </a:r>
            <a:r>
              <a:rPr lang="ru-RU" sz="1000" dirty="0"/>
              <a:t> </a:t>
            </a:r>
            <a:r>
              <a:rPr lang="ru-RU" sz="1000" dirty="0" err="1"/>
              <a:t>see</a:t>
            </a:r>
            <a:r>
              <a:rPr lang="ru-RU" sz="1000" dirty="0"/>
              <a:t> </a:t>
            </a:r>
            <a:r>
              <a:rPr lang="ru-RU" sz="1000" dirty="0" err="1"/>
              <a:t>him</a:t>
            </a:r>
            <a:r>
              <a:rPr lang="ru-RU" sz="1000" dirty="0"/>
              <a:t> </a:t>
            </a:r>
            <a:r>
              <a:rPr lang="ru-RU" sz="1000" dirty="0" err="1"/>
              <a:t>yesterday</a:t>
            </a:r>
            <a:r>
              <a:rPr lang="ru-RU" sz="1000" dirty="0"/>
              <a:t>. </a:t>
            </a:r>
            <a:r>
              <a:rPr lang="es-ES" sz="1000" dirty="0" smtClean="0"/>
              <a:t> </a:t>
            </a:r>
            <a:r>
              <a:rPr lang="ru-RU" sz="1000" dirty="0" smtClean="0"/>
              <a:t>Я </a:t>
            </a:r>
            <a:r>
              <a:rPr lang="ru-RU" sz="1000" dirty="0"/>
              <a:t>не видел его вчера. </a:t>
            </a:r>
          </a:p>
          <a:p>
            <a:endParaRPr lang="ru-RU" sz="1000" dirty="0"/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17746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 be in past simple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/>
              <a:t>I was 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He </a:t>
            </a:r>
            <a:r>
              <a:rPr lang="en-US" dirty="0"/>
              <a:t>was </a:t>
            </a:r>
            <a:endParaRPr lang="en-US" dirty="0" smtClean="0"/>
          </a:p>
          <a:p>
            <a:r>
              <a:rPr lang="en-US" dirty="0" smtClean="0"/>
              <a:t>She </a:t>
            </a:r>
            <a:r>
              <a:rPr lang="en-US" dirty="0"/>
              <a:t>was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was </a:t>
            </a:r>
            <a:endParaRPr lang="en-US" dirty="0" smtClean="0"/>
          </a:p>
          <a:p>
            <a:r>
              <a:rPr lang="en-US" dirty="0" smtClean="0"/>
              <a:t>We were</a:t>
            </a:r>
          </a:p>
          <a:p>
            <a:r>
              <a:rPr lang="en-US" dirty="0" smtClean="0"/>
              <a:t>You were</a:t>
            </a:r>
          </a:p>
          <a:p>
            <a:r>
              <a:rPr lang="es-ES" dirty="0" smtClean="0"/>
              <a:t>They were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98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Indefinite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Простое будущее время обычно используется с обстоятельствами: </a:t>
            </a:r>
            <a:r>
              <a:rPr lang="ru-RU" dirty="0" err="1">
                <a:solidFill>
                  <a:schemeClr val="tx1"/>
                </a:solidFill>
              </a:rPr>
              <a:t>tomorrow</a:t>
            </a:r>
            <a:r>
              <a:rPr lang="ru-RU" dirty="0">
                <a:solidFill>
                  <a:schemeClr val="tx1"/>
                </a:solidFill>
              </a:rPr>
              <a:t> - завтра, </a:t>
            </a:r>
            <a:r>
              <a:rPr lang="ru-RU" dirty="0" err="1">
                <a:solidFill>
                  <a:schemeClr val="tx1"/>
                </a:solidFill>
              </a:rPr>
              <a:t>next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week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next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summer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next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year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next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monday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next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term</a:t>
            </a:r>
            <a:r>
              <a:rPr lang="ru-RU" dirty="0">
                <a:solidFill>
                  <a:schemeClr val="tx1"/>
                </a:solidFill>
              </a:rPr>
              <a:t>...) - на следующей </a:t>
            </a:r>
            <a:r>
              <a:rPr lang="ru-RU" dirty="0" smtClean="0">
                <a:solidFill>
                  <a:schemeClr val="tx1"/>
                </a:solidFill>
              </a:rPr>
              <a:t>неделе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Утвердительная форма глаголов простого будущего времени образуется при помощи вспомогательного глагола "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"( для 1-го лица единственного и множественного числа I,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) или "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" (для всех остальных лиц) и основы инфинитива смыслового глагола без "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" (V1). В устной речи используется сокращённая форма вспомогательных глаголов "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- '</a:t>
            </a:r>
            <a:r>
              <a:rPr lang="ru-RU" dirty="0" err="1">
                <a:solidFill>
                  <a:schemeClr val="tx1"/>
                </a:solidFill>
              </a:rPr>
              <a:t>ll</a:t>
            </a:r>
            <a:r>
              <a:rPr lang="ru-RU" dirty="0">
                <a:solidFill>
                  <a:schemeClr val="tx1"/>
                </a:solidFill>
              </a:rPr>
              <a:t> / 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- '</a:t>
            </a:r>
            <a:r>
              <a:rPr lang="ru-RU" dirty="0" err="1">
                <a:solidFill>
                  <a:schemeClr val="tx1"/>
                </a:solidFill>
              </a:rPr>
              <a:t>ll</a:t>
            </a:r>
            <a:r>
              <a:rPr lang="ru-RU" dirty="0">
                <a:solidFill>
                  <a:schemeClr val="tx1"/>
                </a:solidFill>
              </a:rPr>
              <a:t>". Например: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I'll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come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soon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скоро вернусь.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She'll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soon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know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result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Она </a:t>
            </a:r>
            <a:r>
              <a:rPr lang="ru-RU" dirty="0">
                <a:solidFill>
                  <a:schemeClr val="tx1"/>
                </a:solidFill>
              </a:rPr>
              <a:t>скоро узнает результат.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finish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work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today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Мы </a:t>
            </a:r>
            <a:r>
              <a:rPr lang="ru-RU" dirty="0">
                <a:solidFill>
                  <a:schemeClr val="tx1"/>
                </a:solidFill>
              </a:rPr>
              <a:t>закончим эту работу сегодня.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plane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return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two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hours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Самолёт </a:t>
            </a:r>
            <a:r>
              <a:rPr lang="ru-RU" dirty="0">
                <a:solidFill>
                  <a:schemeClr val="tx1"/>
                </a:solidFill>
              </a:rPr>
              <a:t>возвратится через два часа.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Чтобы образовать вопросительную форму, вспомогательные глаголы "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/ 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" ставят перед подлежащим.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I </a:t>
            </a:r>
            <a:r>
              <a:rPr lang="ru-RU" dirty="0" err="1">
                <a:solidFill>
                  <a:schemeClr val="tx1"/>
                </a:solidFill>
              </a:rPr>
              <a:t>see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you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tomorrow</a:t>
            </a:r>
            <a:r>
              <a:rPr lang="ru-RU" dirty="0">
                <a:solidFill>
                  <a:schemeClr val="tx1"/>
                </a:solidFill>
              </a:rPr>
              <a:t>?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Увижу </a:t>
            </a:r>
            <a:r>
              <a:rPr lang="ru-RU" dirty="0">
                <a:solidFill>
                  <a:schemeClr val="tx1"/>
                </a:solidFill>
              </a:rPr>
              <a:t>ли я вас завтра?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you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take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book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from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library</a:t>
            </a:r>
            <a:r>
              <a:rPr lang="ru-RU" dirty="0">
                <a:solidFill>
                  <a:schemeClr val="tx1"/>
                </a:solidFill>
              </a:rPr>
              <a:t>?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Вы </a:t>
            </a:r>
            <a:r>
              <a:rPr lang="ru-RU" dirty="0">
                <a:solidFill>
                  <a:schemeClr val="tx1"/>
                </a:solidFill>
              </a:rPr>
              <a:t>возьмёте эту книгу в библиотеке?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What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tomorrow</a:t>
            </a:r>
            <a:r>
              <a:rPr lang="ru-RU" dirty="0">
                <a:solidFill>
                  <a:schemeClr val="tx1"/>
                </a:solidFill>
              </a:rPr>
              <a:t>?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мы будем делать завтра?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"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" в вопросе с "</a:t>
            </a:r>
            <a:r>
              <a:rPr lang="ru-RU" dirty="0" err="1">
                <a:solidFill>
                  <a:schemeClr val="tx1"/>
                </a:solidFill>
              </a:rPr>
              <a:t>you</a:t>
            </a:r>
            <a:r>
              <a:rPr lang="ru-RU" dirty="0">
                <a:solidFill>
                  <a:schemeClr val="tx1"/>
                </a:solidFill>
              </a:rPr>
              <a:t>" может означать вежливую просьбу: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you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please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open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window</a:t>
            </a:r>
            <a:r>
              <a:rPr lang="ru-RU" dirty="0">
                <a:solidFill>
                  <a:schemeClr val="tx1"/>
                </a:solidFill>
              </a:rPr>
              <a:t>?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Откройте</a:t>
            </a:r>
            <a:r>
              <a:rPr lang="ru-RU" dirty="0">
                <a:solidFill>
                  <a:schemeClr val="tx1"/>
                </a:solidFill>
              </a:rPr>
              <a:t>, пожалуйста, окно. 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Чтобы образовать отрицательную форму глаголов в простом будущем времени после вспомогательного глагола ставят отрицание "</a:t>
            </a:r>
            <a:r>
              <a:rPr lang="ru-RU" dirty="0" err="1">
                <a:solidFill>
                  <a:schemeClr val="tx1"/>
                </a:solidFill>
              </a:rPr>
              <a:t>not</a:t>
            </a:r>
            <a:r>
              <a:rPr lang="ru-RU" dirty="0">
                <a:solidFill>
                  <a:schemeClr val="tx1"/>
                </a:solidFill>
              </a:rPr>
              <a:t>", в устной речи используется сокращённая форма "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not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shan't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not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won't</a:t>
            </a:r>
            <a:r>
              <a:rPr lang="ru-RU" dirty="0">
                <a:solidFill>
                  <a:schemeClr val="tx1"/>
                </a:solidFill>
              </a:rPr>
              <a:t>".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I </a:t>
            </a:r>
            <a:r>
              <a:rPr lang="ru-RU" dirty="0" err="1">
                <a:solidFill>
                  <a:schemeClr val="tx1"/>
                </a:solidFill>
              </a:rPr>
              <a:t>shall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this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не сделаю этого.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Peter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will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theatre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tonight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Пётр </a:t>
            </a:r>
            <a:r>
              <a:rPr lang="ru-RU" dirty="0">
                <a:solidFill>
                  <a:schemeClr val="tx1"/>
                </a:solidFill>
              </a:rPr>
              <a:t>не пойдёт в театр сегодня вечером.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367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1513</TotalTime>
  <Words>4085</Words>
  <Application>Microsoft Office PowerPoint</Application>
  <PresentationFormat>Экран (4:3)</PresentationFormat>
  <Paragraphs>470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Аптека</vt:lpstr>
      <vt:lpstr>АНГЛИЙСКИЙ ЯЗЫК</vt:lpstr>
      <vt:lpstr>THE Present indefinite tense</vt:lpstr>
      <vt:lpstr>THE Present indefinite tense</vt:lpstr>
      <vt:lpstr>THE Present indefinite tense</vt:lpstr>
      <vt:lpstr>THE Present indefinite tense</vt:lpstr>
      <vt:lpstr>The Past Indefinite tense</vt:lpstr>
      <vt:lpstr>The Past Indefinite tense</vt:lpstr>
      <vt:lpstr>To be in past simple</vt:lpstr>
      <vt:lpstr>The Future Indefinite Tense</vt:lpstr>
      <vt:lpstr>The Present Continuous Tense</vt:lpstr>
      <vt:lpstr>The Present Continuous Tense</vt:lpstr>
      <vt:lpstr>The Present Continuous Tense</vt:lpstr>
      <vt:lpstr>To be going to do something</vt:lpstr>
      <vt:lpstr>The Past Continuous Tense</vt:lpstr>
      <vt:lpstr>The Past Continuous Tense</vt:lpstr>
      <vt:lpstr>The Past Continuous Tense</vt:lpstr>
      <vt:lpstr>The Future Continuous Tense</vt:lpstr>
      <vt:lpstr>The Future Continuous Tense</vt:lpstr>
      <vt:lpstr>Present Perfect Tense</vt:lpstr>
      <vt:lpstr>Present Perfect Tense</vt:lpstr>
      <vt:lpstr>Present Perfect Tense</vt:lpstr>
      <vt:lpstr>Present Perfect Tense</vt:lpstr>
      <vt:lpstr>The Past Perfect Tense</vt:lpstr>
      <vt:lpstr>The Past Perfect Tense </vt:lpstr>
      <vt:lpstr>The Past Perfect Tense </vt:lpstr>
      <vt:lpstr>The Future Perfect Tense</vt:lpstr>
      <vt:lpstr>The Present Perfect Continuous Tense</vt:lpstr>
      <vt:lpstr>The Present Perfect Continuous Tense</vt:lpstr>
      <vt:lpstr>The Present Perfect Continuous Tense</vt:lpstr>
      <vt:lpstr>The Present Perfect Continuous Tense</vt:lpstr>
      <vt:lpstr>The Past Perfect Continuous Tense</vt:lpstr>
      <vt:lpstr>The Past Perfect Continuous Tense</vt:lpstr>
      <vt:lpstr>The Future in the Past</vt:lpstr>
      <vt:lpstr>Modal Verbs and their Equivalents.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</dc:creator>
  <cp:lastModifiedBy>Максим</cp:lastModifiedBy>
  <cp:revision>47</cp:revision>
  <dcterms:created xsi:type="dcterms:W3CDTF">2011-11-21T21:41:48Z</dcterms:created>
  <dcterms:modified xsi:type="dcterms:W3CDTF">2011-12-10T06:42:12Z</dcterms:modified>
</cp:coreProperties>
</file>