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9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2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259" r:id="rId35"/>
    <p:sldId id="270" r:id="rId36"/>
    <p:sldId id="271" r:id="rId37"/>
    <p:sldId id="272" r:id="rId38"/>
    <p:sldId id="273" r:id="rId39"/>
    <p:sldId id="260" r:id="rId40"/>
    <p:sldId id="268" r:id="rId41"/>
    <p:sldId id="257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87B2952-A98C-40C3-9833-1DD239A8675D}" type="datetimeFigureOut">
              <a:rPr lang="ru-RU" smtClean="0"/>
              <a:t>03.12.2011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2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АНГЛИЙСКИЙ ЯЗЫК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543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Demonstrative pronouns. </a:t>
            </a:r>
            <a:r>
              <a:rPr lang="ru-RU" dirty="0"/>
              <a:t>Указательные местоимения.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ru-RU" dirty="0" smtClean="0"/>
              <a:t>Единственное </a:t>
            </a:r>
            <a:r>
              <a:rPr lang="ru-RU" dirty="0"/>
              <a:t>число </a:t>
            </a:r>
            <a:r>
              <a:rPr lang="en-US" dirty="0" smtClean="0"/>
              <a:t>				</a:t>
            </a:r>
            <a:r>
              <a:rPr lang="ru-RU" dirty="0" smtClean="0"/>
              <a:t>Множественное </a:t>
            </a:r>
            <a:r>
              <a:rPr lang="ru-RU" dirty="0"/>
              <a:t>число </a:t>
            </a:r>
          </a:p>
          <a:p>
            <a:r>
              <a:rPr lang="ru-RU" dirty="0" err="1"/>
              <a:t>this</a:t>
            </a:r>
            <a:r>
              <a:rPr lang="ru-RU" dirty="0"/>
              <a:t> -этот, эта, это </a:t>
            </a:r>
            <a:r>
              <a:rPr lang="en-US" dirty="0"/>
              <a:t>	 </a:t>
            </a:r>
            <a:r>
              <a:rPr lang="en-US" dirty="0" smtClean="0"/>
              <a:t>			these </a:t>
            </a:r>
            <a:r>
              <a:rPr lang="en-US" dirty="0"/>
              <a:t>-</a:t>
            </a:r>
            <a:r>
              <a:rPr lang="ru-RU" dirty="0"/>
              <a:t>эти </a:t>
            </a:r>
          </a:p>
          <a:p>
            <a:r>
              <a:rPr lang="ru-RU" dirty="0" err="1"/>
              <a:t>that</a:t>
            </a:r>
            <a:r>
              <a:rPr lang="ru-RU" dirty="0"/>
              <a:t> -тот, та, то </a:t>
            </a:r>
            <a:r>
              <a:rPr lang="en-US" dirty="0"/>
              <a:t>	</a:t>
            </a:r>
            <a:r>
              <a:rPr lang="en-US" dirty="0" smtClean="0"/>
              <a:t>			those </a:t>
            </a:r>
            <a:r>
              <a:rPr lang="en-US" dirty="0"/>
              <a:t>-</a:t>
            </a:r>
            <a:r>
              <a:rPr lang="ru-RU" dirty="0"/>
              <a:t>те </a:t>
            </a:r>
          </a:p>
          <a:p>
            <a:pPr marL="114300" indent="0">
              <a:buNone/>
            </a:pPr>
            <a:endParaRPr lang="ru-RU" dirty="0"/>
          </a:p>
          <a:p>
            <a:r>
              <a:rPr lang="ru-RU" dirty="0"/>
              <a:t>Указательные местоимения изменяются по числам. Причём местоимение "</a:t>
            </a:r>
            <a:r>
              <a:rPr lang="ru-RU" dirty="0" err="1"/>
              <a:t>this</a:t>
            </a:r>
            <a:r>
              <a:rPr lang="ru-RU" dirty="0"/>
              <a:t>" обозначает предмет, находящийся рядом с говорящим, а "</a:t>
            </a:r>
            <a:r>
              <a:rPr lang="ru-RU" dirty="0" err="1"/>
              <a:t>that</a:t>
            </a:r>
            <a:r>
              <a:rPr lang="ru-RU" dirty="0"/>
              <a:t>" - на значительном расстоянии; на русский язык "</a:t>
            </a:r>
            <a:r>
              <a:rPr lang="ru-RU" dirty="0" err="1"/>
              <a:t>that</a:t>
            </a:r>
            <a:r>
              <a:rPr lang="ru-RU" dirty="0"/>
              <a:t>" может переводиться также словами "этот, эта". В предложении указательные местоимения могут употребляться в качестве подлежащего, определения существительного или дополнения. </a:t>
            </a:r>
          </a:p>
          <a:p>
            <a:endParaRPr lang="ru-RU" dirty="0"/>
          </a:p>
          <a:p>
            <a:r>
              <a:rPr lang="ru-RU" dirty="0" err="1"/>
              <a:t>This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my</a:t>
            </a:r>
            <a:r>
              <a:rPr lang="ru-RU" dirty="0"/>
              <a:t> </a:t>
            </a:r>
            <a:r>
              <a:rPr lang="ru-RU" dirty="0" err="1"/>
              <a:t>father</a:t>
            </a:r>
            <a:r>
              <a:rPr lang="ru-RU" dirty="0"/>
              <a:t>.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my</a:t>
            </a:r>
            <a:r>
              <a:rPr lang="ru-RU" dirty="0"/>
              <a:t> </a:t>
            </a:r>
            <a:r>
              <a:rPr lang="ru-RU" dirty="0" err="1"/>
              <a:t>uncle</a:t>
            </a:r>
            <a:r>
              <a:rPr lang="ru-RU" dirty="0"/>
              <a:t>.</a:t>
            </a:r>
          </a:p>
          <a:p>
            <a:r>
              <a:rPr lang="ru-RU" dirty="0"/>
              <a:t>Это мой отец. А там - мой дядя. </a:t>
            </a:r>
          </a:p>
          <a:p>
            <a:endParaRPr lang="ru-RU" dirty="0"/>
          </a:p>
          <a:p>
            <a:r>
              <a:rPr lang="ru-RU" dirty="0"/>
              <a:t>I </a:t>
            </a:r>
            <a:r>
              <a:rPr lang="ru-RU" dirty="0" err="1"/>
              <a:t>don't</a:t>
            </a:r>
            <a:r>
              <a:rPr lang="ru-RU" dirty="0"/>
              <a:t> </a:t>
            </a:r>
            <a:r>
              <a:rPr lang="ru-RU" dirty="0" err="1"/>
              <a:t>like</a:t>
            </a:r>
            <a:r>
              <a:rPr lang="ru-RU" dirty="0"/>
              <a:t> </a:t>
            </a:r>
            <a:r>
              <a:rPr lang="ru-RU" dirty="0" err="1"/>
              <a:t>these</a:t>
            </a:r>
            <a:r>
              <a:rPr lang="ru-RU" dirty="0"/>
              <a:t> </a:t>
            </a:r>
            <a:r>
              <a:rPr lang="ru-RU" dirty="0" err="1"/>
              <a:t>apples</a:t>
            </a:r>
            <a:r>
              <a:rPr lang="ru-RU" dirty="0"/>
              <a:t>.</a:t>
            </a:r>
          </a:p>
          <a:p>
            <a:r>
              <a:rPr lang="ru-RU" dirty="0"/>
              <a:t>Мне не нравятся эти яблоки. </a:t>
            </a:r>
          </a:p>
          <a:p>
            <a:endParaRPr lang="ru-RU" dirty="0"/>
          </a:p>
          <a:p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too</a:t>
            </a:r>
            <a:r>
              <a:rPr lang="ru-RU" dirty="0"/>
              <a:t> </a:t>
            </a:r>
            <a:r>
              <a:rPr lang="ru-RU" dirty="0" err="1"/>
              <a:t>sour</a:t>
            </a:r>
            <a:r>
              <a:rPr lang="ru-RU" dirty="0"/>
              <a:t>.</a:t>
            </a:r>
          </a:p>
          <a:p>
            <a:r>
              <a:rPr lang="ru-RU" dirty="0"/>
              <a:t>Они слишком кислые. </a:t>
            </a:r>
          </a:p>
          <a:p>
            <a:endParaRPr lang="ru-RU" dirty="0"/>
          </a:p>
          <a:p>
            <a:r>
              <a:rPr lang="ru-RU" dirty="0" err="1"/>
              <a:t>This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salt</a:t>
            </a:r>
            <a:r>
              <a:rPr lang="ru-RU" dirty="0"/>
              <a:t>. </a:t>
            </a:r>
            <a:r>
              <a:rPr lang="ru-RU" dirty="0" err="1"/>
              <a:t>It's</a:t>
            </a:r>
            <a:r>
              <a:rPr lang="ru-RU" dirty="0"/>
              <a:t> </a:t>
            </a:r>
            <a:r>
              <a:rPr lang="ru-RU" dirty="0" err="1"/>
              <a:t>sugar</a:t>
            </a:r>
            <a:r>
              <a:rPr lang="ru-RU" dirty="0"/>
              <a:t>.</a:t>
            </a:r>
          </a:p>
          <a:p>
            <a:r>
              <a:rPr lang="ru-RU" dirty="0"/>
              <a:t>Это не соль. Это - сахар. </a:t>
            </a:r>
          </a:p>
          <a:p>
            <a:endParaRPr lang="ru-RU" dirty="0"/>
          </a:p>
          <a:p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this</a:t>
            </a:r>
            <a:r>
              <a:rPr lang="ru-RU" dirty="0"/>
              <a:t>? - </a:t>
            </a:r>
            <a:r>
              <a:rPr lang="ru-RU" dirty="0" err="1"/>
              <a:t>It's</a:t>
            </a:r>
            <a:r>
              <a:rPr lang="ru-RU" dirty="0"/>
              <a:t> </a:t>
            </a:r>
            <a:r>
              <a:rPr lang="ru-RU" dirty="0" err="1"/>
              <a:t>my</a:t>
            </a:r>
            <a:r>
              <a:rPr lang="ru-RU" dirty="0"/>
              <a:t> </a:t>
            </a:r>
            <a:r>
              <a:rPr lang="ru-RU" dirty="0" err="1"/>
              <a:t>bag</a:t>
            </a:r>
            <a:r>
              <a:rPr lang="ru-RU" dirty="0"/>
              <a:t>. </a:t>
            </a:r>
          </a:p>
          <a:p>
            <a:r>
              <a:rPr lang="ru-RU" dirty="0"/>
              <a:t>Что это? - Это моя сумка.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129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Possessive pronouns. </a:t>
            </a:r>
            <a:r>
              <a:rPr lang="ru-RU" dirty="0"/>
              <a:t>Притяжательные местоимения.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25000" lnSpcReduction="20000"/>
          </a:bodyPr>
          <a:lstStyle/>
          <a:p>
            <a:endParaRPr lang="ru-RU" dirty="0"/>
          </a:p>
          <a:p>
            <a:r>
              <a:rPr lang="ru-RU" sz="4000" dirty="0" err="1" smtClean="0"/>
              <a:t>my</a:t>
            </a:r>
            <a:endParaRPr lang="ru-RU" sz="4000" dirty="0"/>
          </a:p>
          <a:p>
            <a:r>
              <a:rPr lang="ru-RU" sz="4000" dirty="0" err="1"/>
              <a:t>his</a:t>
            </a:r>
            <a:endParaRPr lang="ru-RU" sz="4000" dirty="0"/>
          </a:p>
          <a:p>
            <a:r>
              <a:rPr lang="ru-RU" sz="4000" dirty="0" err="1"/>
              <a:t>her</a:t>
            </a:r>
            <a:endParaRPr lang="ru-RU" sz="4000" dirty="0"/>
          </a:p>
          <a:p>
            <a:r>
              <a:rPr lang="ru-RU" sz="4000" dirty="0" err="1"/>
              <a:t>its</a:t>
            </a:r>
            <a:r>
              <a:rPr lang="ru-RU" sz="4000" dirty="0"/>
              <a:t> </a:t>
            </a:r>
            <a:endParaRPr lang="en-US" sz="4000" dirty="0" smtClean="0"/>
          </a:p>
          <a:p>
            <a:r>
              <a:rPr lang="ru-RU" sz="4000" dirty="0" err="1" smtClean="0"/>
              <a:t>mine</a:t>
            </a:r>
            <a:r>
              <a:rPr lang="ru-RU" sz="4000" dirty="0" smtClean="0"/>
              <a:t> </a:t>
            </a:r>
            <a:r>
              <a:rPr lang="ru-RU" sz="4000" dirty="0"/>
              <a:t>-мой </a:t>
            </a:r>
          </a:p>
          <a:p>
            <a:r>
              <a:rPr lang="ru-RU" sz="4000" dirty="0" err="1"/>
              <a:t>his</a:t>
            </a:r>
            <a:r>
              <a:rPr lang="ru-RU" sz="4000" dirty="0"/>
              <a:t> -его </a:t>
            </a:r>
          </a:p>
          <a:p>
            <a:r>
              <a:rPr lang="ru-RU" sz="4000" dirty="0" err="1"/>
              <a:t>hers</a:t>
            </a:r>
            <a:r>
              <a:rPr lang="ru-RU" sz="4000" dirty="0"/>
              <a:t> -ее </a:t>
            </a:r>
          </a:p>
          <a:p>
            <a:r>
              <a:rPr lang="ru-RU" sz="4000" dirty="0" err="1"/>
              <a:t>its</a:t>
            </a:r>
            <a:r>
              <a:rPr lang="ru-RU" sz="4000" dirty="0"/>
              <a:t> -его/ее </a:t>
            </a:r>
          </a:p>
          <a:p>
            <a:r>
              <a:rPr lang="ru-RU" sz="4000" dirty="0"/>
              <a:t> </a:t>
            </a:r>
          </a:p>
          <a:p>
            <a:r>
              <a:rPr lang="ru-RU" sz="4000" dirty="0" err="1" smtClean="0"/>
              <a:t>our</a:t>
            </a:r>
            <a:endParaRPr lang="ru-RU" sz="4000" dirty="0"/>
          </a:p>
          <a:p>
            <a:r>
              <a:rPr lang="ru-RU" sz="4000" dirty="0" err="1"/>
              <a:t>your</a:t>
            </a:r>
            <a:endParaRPr lang="ru-RU" sz="4000" dirty="0"/>
          </a:p>
          <a:p>
            <a:r>
              <a:rPr lang="ru-RU" sz="4000" dirty="0" err="1"/>
              <a:t>their</a:t>
            </a:r>
            <a:r>
              <a:rPr lang="ru-RU" sz="4000" dirty="0"/>
              <a:t> </a:t>
            </a:r>
            <a:endParaRPr lang="en-US" sz="4000" dirty="0" smtClean="0"/>
          </a:p>
          <a:p>
            <a:r>
              <a:rPr lang="ru-RU" sz="4000" dirty="0" err="1" smtClean="0"/>
              <a:t>ours</a:t>
            </a:r>
            <a:r>
              <a:rPr lang="ru-RU" sz="4000" dirty="0" smtClean="0"/>
              <a:t> </a:t>
            </a:r>
            <a:r>
              <a:rPr lang="ru-RU" sz="4000" dirty="0"/>
              <a:t>-наш </a:t>
            </a:r>
          </a:p>
          <a:p>
            <a:r>
              <a:rPr lang="ru-RU" sz="4000" dirty="0" err="1"/>
              <a:t>yours</a:t>
            </a:r>
            <a:r>
              <a:rPr lang="ru-RU" sz="4000" dirty="0"/>
              <a:t> -ваш </a:t>
            </a:r>
          </a:p>
          <a:p>
            <a:r>
              <a:rPr lang="ru-RU" sz="4000" dirty="0" err="1"/>
              <a:t>theirs</a:t>
            </a:r>
            <a:r>
              <a:rPr lang="ru-RU" sz="4000" dirty="0"/>
              <a:t> -их </a:t>
            </a:r>
          </a:p>
          <a:p>
            <a:r>
              <a:rPr lang="ru-RU" sz="4000" dirty="0"/>
              <a:t> </a:t>
            </a:r>
          </a:p>
          <a:p>
            <a:r>
              <a:rPr lang="ru-RU" sz="4000" dirty="0" err="1" smtClean="0"/>
              <a:t>This</a:t>
            </a:r>
            <a:r>
              <a:rPr lang="ru-RU" sz="4000" dirty="0" smtClean="0"/>
              <a:t> </a:t>
            </a:r>
            <a:r>
              <a:rPr lang="ru-RU" sz="4000" dirty="0" err="1"/>
              <a:t>is</a:t>
            </a:r>
            <a:r>
              <a:rPr lang="ru-RU" sz="4000" dirty="0"/>
              <a:t> </a:t>
            </a:r>
            <a:r>
              <a:rPr lang="ru-RU" sz="4000" dirty="0" err="1"/>
              <a:t>my</a:t>
            </a:r>
            <a:r>
              <a:rPr lang="ru-RU" sz="4000" dirty="0"/>
              <a:t> </a:t>
            </a:r>
            <a:r>
              <a:rPr lang="ru-RU" sz="4000" dirty="0" err="1"/>
              <a:t>brother</a:t>
            </a:r>
            <a:r>
              <a:rPr lang="ru-RU" sz="4000" dirty="0"/>
              <a:t> </a:t>
            </a:r>
            <a:r>
              <a:rPr lang="ru-RU" sz="4000" dirty="0" err="1"/>
              <a:t>Tom</a:t>
            </a:r>
            <a:r>
              <a:rPr lang="ru-RU" sz="4000" dirty="0"/>
              <a:t> </a:t>
            </a:r>
            <a:r>
              <a:rPr lang="ru-RU" sz="4000" dirty="0" err="1"/>
              <a:t>and</a:t>
            </a:r>
            <a:r>
              <a:rPr lang="ru-RU" sz="4000" dirty="0"/>
              <a:t> </a:t>
            </a:r>
            <a:r>
              <a:rPr lang="ru-RU" sz="4000" dirty="0" err="1"/>
              <a:t>that</a:t>
            </a:r>
            <a:r>
              <a:rPr lang="ru-RU" sz="4000" dirty="0"/>
              <a:t> </a:t>
            </a:r>
            <a:r>
              <a:rPr lang="ru-RU" sz="4000" dirty="0" err="1"/>
              <a:t>is</a:t>
            </a:r>
            <a:r>
              <a:rPr lang="ru-RU" sz="4000" dirty="0"/>
              <a:t> </a:t>
            </a:r>
            <a:r>
              <a:rPr lang="ru-RU" sz="4000" dirty="0" err="1"/>
              <a:t>his</a:t>
            </a:r>
            <a:r>
              <a:rPr lang="ru-RU" sz="4000" dirty="0"/>
              <a:t> </a:t>
            </a:r>
            <a:r>
              <a:rPr lang="ru-RU" sz="4000" dirty="0" err="1"/>
              <a:t>wife</a:t>
            </a:r>
            <a:r>
              <a:rPr lang="ru-RU" sz="4000" dirty="0"/>
              <a:t> </a:t>
            </a:r>
            <a:r>
              <a:rPr lang="ru-RU" sz="4000" dirty="0" err="1"/>
              <a:t>Betty</a:t>
            </a:r>
            <a:r>
              <a:rPr lang="ru-RU" sz="4000" dirty="0"/>
              <a:t> </a:t>
            </a:r>
            <a:r>
              <a:rPr lang="ru-RU" sz="4000" dirty="0" err="1"/>
              <a:t>with</a:t>
            </a:r>
            <a:r>
              <a:rPr lang="ru-RU" sz="4000" dirty="0"/>
              <a:t> </a:t>
            </a:r>
            <a:r>
              <a:rPr lang="ru-RU" sz="4000" dirty="0" err="1"/>
              <a:t>their</a:t>
            </a:r>
            <a:r>
              <a:rPr lang="ru-RU" sz="4000" dirty="0"/>
              <a:t> </a:t>
            </a:r>
            <a:r>
              <a:rPr lang="ru-RU" sz="4000" dirty="0" err="1"/>
              <a:t>children</a:t>
            </a:r>
            <a:r>
              <a:rPr lang="ru-RU" sz="4000" dirty="0"/>
              <a:t>. </a:t>
            </a:r>
          </a:p>
          <a:p>
            <a:r>
              <a:rPr lang="ru-RU" sz="4000" dirty="0"/>
              <a:t>Это мой брат Том, а это его жена Бетти и их дети. </a:t>
            </a:r>
          </a:p>
          <a:p>
            <a:endParaRPr lang="ru-RU" sz="4000" dirty="0"/>
          </a:p>
          <a:p>
            <a:r>
              <a:rPr lang="ru-RU" sz="4000" dirty="0" err="1"/>
              <a:t>Do</a:t>
            </a:r>
            <a:r>
              <a:rPr lang="ru-RU" sz="4000" dirty="0"/>
              <a:t> </a:t>
            </a:r>
            <a:r>
              <a:rPr lang="ru-RU" sz="4000" dirty="0" err="1"/>
              <a:t>you</a:t>
            </a:r>
            <a:r>
              <a:rPr lang="ru-RU" sz="4000" dirty="0"/>
              <a:t> </a:t>
            </a:r>
            <a:r>
              <a:rPr lang="ru-RU" sz="4000" dirty="0" err="1"/>
              <a:t>know</a:t>
            </a:r>
            <a:r>
              <a:rPr lang="ru-RU" sz="4000" dirty="0"/>
              <a:t> </a:t>
            </a:r>
            <a:r>
              <a:rPr lang="ru-RU" sz="4000" dirty="0" err="1"/>
              <a:t>your</a:t>
            </a:r>
            <a:r>
              <a:rPr lang="ru-RU" sz="4000" dirty="0"/>
              <a:t> </a:t>
            </a:r>
            <a:r>
              <a:rPr lang="ru-RU" sz="4000" dirty="0" err="1"/>
              <a:t>lesson</a:t>
            </a:r>
            <a:r>
              <a:rPr lang="ru-RU" sz="4000" dirty="0"/>
              <a:t> </a:t>
            </a:r>
            <a:r>
              <a:rPr lang="ru-RU" sz="4000" dirty="0" err="1"/>
              <a:t>today</a:t>
            </a:r>
            <a:r>
              <a:rPr lang="ru-RU" sz="4000" dirty="0"/>
              <a:t>? </a:t>
            </a:r>
          </a:p>
          <a:p>
            <a:r>
              <a:rPr lang="ru-RU" sz="4000" dirty="0"/>
              <a:t>Ты выучил свой урок сегодня? </a:t>
            </a:r>
          </a:p>
          <a:p>
            <a:endParaRPr lang="ru-RU" sz="4000" dirty="0"/>
          </a:p>
          <a:p>
            <a:r>
              <a:rPr lang="ru-RU" sz="4000" dirty="0" err="1"/>
              <a:t>The</a:t>
            </a:r>
            <a:r>
              <a:rPr lang="ru-RU" sz="4000" dirty="0"/>
              <a:t> </a:t>
            </a:r>
            <a:r>
              <a:rPr lang="ru-RU" sz="4000" dirty="0" err="1"/>
              <a:t>man</a:t>
            </a:r>
            <a:r>
              <a:rPr lang="ru-RU" sz="4000" dirty="0"/>
              <a:t> </a:t>
            </a:r>
            <a:r>
              <a:rPr lang="ru-RU" sz="4000" dirty="0" err="1"/>
              <a:t>put</a:t>
            </a:r>
            <a:r>
              <a:rPr lang="ru-RU" sz="4000" dirty="0"/>
              <a:t> </a:t>
            </a:r>
            <a:r>
              <a:rPr lang="ru-RU" sz="4000" dirty="0" err="1"/>
              <a:t>his</a:t>
            </a:r>
            <a:r>
              <a:rPr lang="ru-RU" sz="4000" dirty="0"/>
              <a:t> </a:t>
            </a:r>
            <a:r>
              <a:rPr lang="ru-RU" sz="4000" dirty="0" err="1"/>
              <a:t>hand</a:t>
            </a:r>
            <a:r>
              <a:rPr lang="ru-RU" sz="4000" dirty="0"/>
              <a:t> </a:t>
            </a:r>
            <a:r>
              <a:rPr lang="ru-RU" sz="4000" dirty="0" err="1"/>
              <a:t>into</a:t>
            </a:r>
            <a:r>
              <a:rPr lang="ru-RU" sz="4000" dirty="0"/>
              <a:t> </a:t>
            </a:r>
            <a:r>
              <a:rPr lang="ru-RU" sz="4000" dirty="0" err="1"/>
              <a:t>his</a:t>
            </a:r>
            <a:r>
              <a:rPr lang="ru-RU" sz="4000" dirty="0"/>
              <a:t> </a:t>
            </a:r>
            <a:r>
              <a:rPr lang="ru-RU" sz="4000" dirty="0" err="1"/>
              <a:t>pocket</a:t>
            </a:r>
            <a:r>
              <a:rPr lang="ru-RU" sz="4000" dirty="0"/>
              <a:t> </a:t>
            </a:r>
            <a:r>
              <a:rPr lang="ru-RU" sz="4000" dirty="0" err="1"/>
              <a:t>and</a:t>
            </a:r>
            <a:r>
              <a:rPr lang="ru-RU" sz="4000" dirty="0"/>
              <a:t> </a:t>
            </a:r>
            <a:r>
              <a:rPr lang="ru-RU" sz="4000" dirty="0" err="1"/>
              <a:t>took</a:t>
            </a:r>
            <a:r>
              <a:rPr lang="ru-RU" sz="4000" dirty="0"/>
              <a:t> </a:t>
            </a:r>
            <a:r>
              <a:rPr lang="ru-RU" sz="4000" dirty="0" err="1"/>
              <a:t>out</a:t>
            </a:r>
            <a:r>
              <a:rPr lang="ru-RU" sz="4000" dirty="0"/>
              <a:t> </a:t>
            </a:r>
            <a:r>
              <a:rPr lang="ru-RU" sz="4000" dirty="0" err="1"/>
              <a:t>his</a:t>
            </a:r>
            <a:r>
              <a:rPr lang="ru-RU" sz="4000" dirty="0"/>
              <a:t> </a:t>
            </a:r>
            <a:r>
              <a:rPr lang="ru-RU" sz="4000" dirty="0" err="1"/>
              <a:t>wallet</a:t>
            </a:r>
            <a:r>
              <a:rPr lang="ru-RU" sz="4000" dirty="0"/>
              <a:t>. </a:t>
            </a:r>
          </a:p>
          <a:p>
            <a:r>
              <a:rPr lang="ru-RU" sz="4000" dirty="0"/>
              <a:t>Мужчина сунул руку в карман и вынул бумажник. </a:t>
            </a:r>
          </a:p>
          <a:p>
            <a:endParaRPr lang="ru-RU" sz="4000" dirty="0"/>
          </a:p>
          <a:p>
            <a:r>
              <a:rPr lang="ru-RU" sz="4000" dirty="0"/>
              <a:t>I </a:t>
            </a:r>
            <a:r>
              <a:rPr lang="ru-RU" sz="4000" dirty="0" err="1"/>
              <a:t>have</a:t>
            </a:r>
            <a:r>
              <a:rPr lang="ru-RU" sz="4000" dirty="0"/>
              <a:t> </a:t>
            </a:r>
            <a:r>
              <a:rPr lang="ru-RU" sz="4000" dirty="0" err="1"/>
              <a:t>some</a:t>
            </a:r>
            <a:r>
              <a:rPr lang="ru-RU" sz="4000" dirty="0"/>
              <a:t> </a:t>
            </a:r>
            <a:r>
              <a:rPr lang="ru-RU" sz="4000" dirty="0" err="1"/>
              <a:t>roses</a:t>
            </a:r>
            <a:r>
              <a:rPr lang="ru-RU" sz="4000" dirty="0"/>
              <a:t> </a:t>
            </a:r>
            <a:r>
              <a:rPr lang="ru-RU" sz="4000" dirty="0" err="1"/>
              <a:t>in</a:t>
            </a:r>
            <a:r>
              <a:rPr lang="ru-RU" sz="4000" dirty="0"/>
              <a:t> </a:t>
            </a:r>
            <a:r>
              <a:rPr lang="ru-RU" sz="4000" dirty="0" err="1"/>
              <a:t>my</a:t>
            </a:r>
            <a:r>
              <a:rPr lang="ru-RU" sz="4000" dirty="0"/>
              <a:t> </a:t>
            </a:r>
            <a:r>
              <a:rPr lang="ru-RU" sz="4000" dirty="0" err="1"/>
              <a:t>garden</a:t>
            </a:r>
            <a:r>
              <a:rPr lang="ru-RU" sz="4000" dirty="0"/>
              <a:t>, </a:t>
            </a:r>
            <a:r>
              <a:rPr lang="ru-RU" sz="4000" dirty="0" err="1"/>
              <a:t>too</a:t>
            </a:r>
            <a:r>
              <a:rPr lang="ru-RU" sz="4000" dirty="0"/>
              <a:t>. </a:t>
            </a:r>
          </a:p>
          <a:p>
            <a:r>
              <a:rPr lang="ru-RU" sz="4000" dirty="0"/>
              <a:t>У меня в саду тоже есть розы. </a:t>
            </a:r>
          </a:p>
          <a:p>
            <a:endParaRPr lang="ru-RU" sz="4000" dirty="0"/>
          </a:p>
          <a:p>
            <a:r>
              <a:rPr lang="ru-RU" sz="4000" dirty="0"/>
              <a:t>I </a:t>
            </a:r>
            <a:r>
              <a:rPr lang="ru-RU" sz="4000" dirty="0" err="1"/>
              <a:t>think</a:t>
            </a:r>
            <a:r>
              <a:rPr lang="ru-RU" sz="4000" dirty="0"/>
              <a:t> </a:t>
            </a:r>
            <a:r>
              <a:rPr lang="ru-RU" sz="4000" dirty="0" err="1"/>
              <a:t>yours</a:t>
            </a:r>
            <a:r>
              <a:rPr lang="ru-RU" sz="4000" dirty="0"/>
              <a:t> </a:t>
            </a:r>
            <a:r>
              <a:rPr lang="ru-RU" sz="4000" dirty="0" err="1"/>
              <a:t>are</a:t>
            </a:r>
            <a:r>
              <a:rPr lang="ru-RU" sz="4000" dirty="0"/>
              <a:t> </a:t>
            </a:r>
            <a:r>
              <a:rPr lang="ru-RU" sz="4000" dirty="0" err="1"/>
              <a:t>more</a:t>
            </a:r>
            <a:r>
              <a:rPr lang="ru-RU" sz="4000" dirty="0"/>
              <a:t> </a:t>
            </a:r>
            <a:r>
              <a:rPr lang="ru-RU" sz="4000" dirty="0" err="1"/>
              <a:t>beautiful</a:t>
            </a:r>
            <a:r>
              <a:rPr lang="ru-RU" sz="4000" dirty="0"/>
              <a:t> </a:t>
            </a:r>
            <a:r>
              <a:rPr lang="ru-RU" sz="4000" dirty="0" err="1"/>
              <a:t>than</a:t>
            </a:r>
            <a:r>
              <a:rPr lang="ru-RU" sz="4000" dirty="0"/>
              <a:t> </a:t>
            </a:r>
            <a:r>
              <a:rPr lang="ru-RU" sz="4000" dirty="0" err="1"/>
              <a:t>mine</a:t>
            </a:r>
            <a:r>
              <a:rPr lang="ru-RU" sz="4000" dirty="0"/>
              <a:t>. </a:t>
            </a:r>
          </a:p>
          <a:p>
            <a:r>
              <a:rPr lang="ru-RU" sz="4000" dirty="0"/>
              <a:t>Я полагаю, что ваши красивее моих. </a:t>
            </a:r>
          </a:p>
          <a:p>
            <a:endParaRPr lang="ru-RU" sz="40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090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Some, any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/>
              <a:t>Для указания на то, что имеют в виду некоторое количество (несколько)исчисляемых предметов или некоторое количество вещества, в английском языке в утвердительных предложениях употребляется местоимение "</a:t>
            </a:r>
            <a:r>
              <a:rPr lang="ru-RU" dirty="0" err="1"/>
              <a:t>some</a:t>
            </a:r>
            <a:r>
              <a:rPr lang="ru-RU" dirty="0"/>
              <a:t>", а в вопросительных и отрицательных - "</a:t>
            </a:r>
            <a:r>
              <a:rPr lang="ru-RU" dirty="0" err="1"/>
              <a:t>any</a:t>
            </a:r>
            <a:r>
              <a:rPr lang="ru-RU" dirty="0"/>
              <a:t>". Эти местоимения обычно произносят без ударения и не допускают употребления каких-либо артиклей перед существительным. </a:t>
            </a:r>
          </a:p>
          <a:p>
            <a:endParaRPr lang="ru-RU" dirty="0"/>
          </a:p>
          <a:p>
            <a:r>
              <a:rPr lang="ru-RU" dirty="0"/>
              <a:t>+</a:t>
            </a:r>
            <a:r>
              <a:rPr lang="ru-RU" dirty="0" err="1"/>
              <a:t>some</a:t>
            </a:r>
            <a:r>
              <a:rPr lang="ru-RU" dirty="0"/>
              <a:t>- несколько, немного </a:t>
            </a:r>
          </a:p>
          <a:p>
            <a:r>
              <a:rPr lang="ru-RU" dirty="0"/>
              <a:t>?</a:t>
            </a:r>
            <a:r>
              <a:rPr lang="ru-RU" dirty="0" err="1"/>
              <a:t>any</a:t>
            </a:r>
            <a:r>
              <a:rPr lang="ru-RU" dirty="0"/>
              <a:t>- сколько-нибудь </a:t>
            </a:r>
          </a:p>
          <a:p>
            <a:r>
              <a:rPr lang="ru-RU" dirty="0"/>
              <a:t>-</a:t>
            </a:r>
            <a:r>
              <a:rPr lang="ru-RU" dirty="0" err="1"/>
              <a:t>no</a:t>
            </a:r>
            <a:r>
              <a:rPr lang="ru-RU" dirty="0"/>
              <a:t>- нет, нисколько </a:t>
            </a:r>
          </a:p>
          <a:p>
            <a:r>
              <a:rPr lang="ru-RU" dirty="0"/>
              <a:t>-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any</a:t>
            </a:r>
            <a:r>
              <a:rPr lang="ru-RU" dirty="0"/>
              <a:t>- нет, нисколько </a:t>
            </a:r>
          </a:p>
          <a:p>
            <a:endParaRPr lang="ru-RU" dirty="0"/>
          </a:p>
          <a:p>
            <a:r>
              <a:rPr lang="ru-RU" dirty="0" err="1"/>
              <a:t>Take</a:t>
            </a:r>
            <a:r>
              <a:rPr lang="ru-RU" dirty="0"/>
              <a:t> </a:t>
            </a:r>
            <a:r>
              <a:rPr lang="ru-RU" dirty="0" err="1"/>
              <a:t>some</a:t>
            </a:r>
            <a:r>
              <a:rPr lang="ru-RU" dirty="0"/>
              <a:t> </a:t>
            </a:r>
            <a:r>
              <a:rPr lang="ru-RU" dirty="0" err="1"/>
              <a:t>glasses</a:t>
            </a:r>
            <a:r>
              <a:rPr lang="ru-RU" dirty="0"/>
              <a:t> </a:t>
            </a:r>
            <a:r>
              <a:rPr lang="ru-RU" dirty="0" err="1"/>
              <a:t>from</a:t>
            </a:r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shelf</a:t>
            </a:r>
            <a:r>
              <a:rPr lang="ru-RU" dirty="0"/>
              <a:t>. </a:t>
            </a:r>
          </a:p>
          <a:p>
            <a:r>
              <a:rPr lang="ru-RU" dirty="0"/>
              <a:t>Возьмите несколько стаканов на той полке. </a:t>
            </a:r>
          </a:p>
          <a:p>
            <a:endParaRPr lang="ru-RU" dirty="0"/>
          </a:p>
          <a:p>
            <a:r>
              <a:rPr lang="ru-RU" dirty="0" err="1"/>
              <a:t>Pour</a:t>
            </a:r>
            <a:r>
              <a:rPr lang="ru-RU" dirty="0"/>
              <a:t> </a:t>
            </a:r>
            <a:r>
              <a:rPr lang="ru-RU" dirty="0" err="1"/>
              <a:t>some</a:t>
            </a:r>
            <a:r>
              <a:rPr lang="ru-RU" dirty="0"/>
              <a:t> </a:t>
            </a:r>
            <a:r>
              <a:rPr lang="ru-RU" dirty="0" err="1"/>
              <a:t>water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them</a:t>
            </a:r>
            <a:r>
              <a:rPr lang="ru-RU" dirty="0"/>
              <a:t>. </a:t>
            </a:r>
          </a:p>
          <a:p>
            <a:r>
              <a:rPr lang="ru-RU" dirty="0"/>
              <a:t>Налейте в них воду. </a:t>
            </a:r>
          </a:p>
          <a:p>
            <a:pPr marL="114300" indent="0">
              <a:buNone/>
            </a:pPr>
            <a:endParaRPr lang="ru-RU" dirty="0"/>
          </a:p>
          <a:p>
            <a:r>
              <a:rPr lang="ru-RU" dirty="0"/>
              <a:t>Местоимение "</a:t>
            </a:r>
            <a:r>
              <a:rPr lang="ru-RU" dirty="0" err="1"/>
              <a:t>any</a:t>
            </a:r>
            <a:r>
              <a:rPr lang="ru-RU" dirty="0"/>
              <a:t>", в свою очередь, может употребляться в утвердительных предложениях в значении "любой", например: </a:t>
            </a:r>
            <a:r>
              <a:rPr lang="ru-RU" dirty="0" err="1"/>
              <a:t>Take</a:t>
            </a:r>
            <a:r>
              <a:rPr lang="ru-RU" dirty="0"/>
              <a:t> </a:t>
            </a:r>
            <a:r>
              <a:rPr lang="ru-RU" dirty="0" err="1"/>
              <a:t>any</a:t>
            </a:r>
            <a:r>
              <a:rPr lang="ru-RU" dirty="0"/>
              <a:t> </a:t>
            </a:r>
            <a:r>
              <a:rPr lang="ru-RU" dirty="0" err="1"/>
              <a:t>cup</a:t>
            </a:r>
            <a:r>
              <a:rPr lang="ru-RU" dirty="0"/>
              <a:t> </a:t>
            </a:r>
            <a:r>
              <a:rPr lang="ru-RU" dirty="0" err="1"/>
              <a:t>you</a:t>
            </a:r>
            <a:r>
              <a:rPr lang="ru-RU" dirty="0"/>
              <a:t> </a:t>
            </a:r>
            <a:r>
              <a:rPr lang="ru-RU" dirty="0" err="1"/>
              <a:t>like</a:t>
            </a:r>
            <a:r>
              <a:rPr lang="ru-RU" dirty="0"/>
              <a:t>. Бери любую кружку, какая тебе нравится. </a:t>
            </a:r>
          </a:p>
          <a:p>
            <a:endParaRPr lang="ru-RU" dirty="0"/>
          </a:p>
          <a:p>
            <a:r>
              <a:rPr lang="ru-RU" dirty="0"/>
              <a:t>Местоимение "</a:t>
            </a:r>
            <a:r>
              <a:rPr lang="ru-RU" dirty="0" err="1"/>
              <a:t>no</a:t>
            </a:r>
            <a:r>
              <a:rPr lang="ru-RU" dirty="0"/>
              <a:t>" имеет отрицательное значение "никакой" и поясняет существительное, например: </a:t>
            </a:r>
          </a:p>
          <a:p>
            <a:endParaRPr lang="ru-RU" dirty="0"/>
          </a:p>
          <a:p>
            <a:r>
              <a:rPr lang="ru-RU" dirty="0" err="1"/>
              <a:t>There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no</a:t>
            </a:r>
            <a:r>
              <a:rPr lang="ru-RU" dirty="0"/>
              <a:t> </a:t>
            </a:r>
            <a:r>
              <a:rPr lang="ru-RU" dirty="0" err="1"/>
              <a:t>milk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jug</a:t>
            </a:r>
            <a:r>
              <a:rPr lang="ru-RU" dirty="0"/>
              <a:t>. </a:t>
            </a:r>
          </a:p>
          <a:p>
            <a:r>
              <a:rPr lang="ru-RU" dirty="0"/>
              <a:t>В кувшине нет молока. </a:t>
            </a:r>
          </a:p>
          <a:p>
            <a:endParaRPr lang="ru-RU" dirty="0"/>
          </a:p>
          <a:p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has</a:t>
            </a:r>
            <a:r>
              <a:rPr lang="ru-RU" dirty="0"/>
              <a:t> </a:t>
            </a:r>
            <a:r>
              <a:rPr lang="ru-RU" dirty="0" err="1"/>
              <a:t>no</a:t>
            </a:r>
            <a:r>
              <a:rPr lang="ru-RU" dirty="0"/>
              <a:t> </a:t>
            </a:r>
            <a:r>
              <a:rPr lang="ru-RU" dirty="0" err="1"/>
              <a:t>friends</a:t>
            </a:r>
            <a:r>
              <a:rPr lang="ru-RU" dirty="0"/>
              <a:t>. </a:t>
            </a:r>
          </a:p>
          <a:p>
            <a:r>
              <a:rPr lang="ru-RU" dirty="0"/>
              <a:t>У него нет (никаких) друзей. </a:t>
            </a:r>
          </a:p>
          <a:p>
            <a:endParaRPr lang="ru-RU" dirty="0"/>
          </a:p>
          <a:p>
            <a:r>
              <a:rPr lang="ru-RU" dirty="0" err="1"/>
              <a:t>There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no</a:t>
            </a:r>
            <a:r>
              <a:rPr lang="ru-RU" dirty="0"/>
              <a:t> </a:t>
            </a:r>
            <a:r>
              <a:rPr lang="ru-RU" dirty="0" err="1"/>
              <a:t>new</a:t>
            </a:r>
            <a:r>
              <a:rPr lang="ru-RU" dirty="0"/>
              <a:t> </a:t>
            </a:r>
            <a:r>
              <a:rPr lang="ru-RU" dirty="0" err="1"/>
              <a:t>words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text</a:t>
            </a:r>
            <a:r>
              <a:rPr lang="ru-RU" dirty="0"/>
              <a:t>. </a:t>
            </a:r>
          </a:p>
          <a:p>
            <a:r>
              <a:rPr lang="ru-RU" dirty="0"/>
              <a:t>В тексте нет (никаких) новых слов.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023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is / there are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000" dirty="0"/>
              <a:t>Если хотят подчеркнуть наличие или отсутствие какого-нибудь предмета или лица в определённом месте, предложение начинают конструкцией "</a:t>
            </a:r>
            <a:r>
              <a:rPr lang="ru-RU" sz="4000" dirty="0" err="1"/>
              <a:t>there</a:t>
            </a:r>
            <a:r>
              <a:rPr lang="ru-RU" sz="4000" dirty="0"/>
              <a:t> </a:t>
            </a:r>
            <a:r>
              <a:rPr lang="ru-RU" sz="4000" dirty="0" err="1"/>
              <a:t>is</a:t>
            </a:r>
            <a:r>
              <a:rPr lang="ru-RU" sz="4000" dirty="0"/>
              <a:t> / </a:t>
            </a:r>
            <a:r>
              <a:rPr lang="ru-RU" sz="4000" dirty="0" err="1"/>
              <a:t>there</a:t>
            </a:r>
            <a:r>
              <a:rPr lang="ru-RU" sz="4000" dirty="0"/>
              <a:t> </a:t>
            </a:r>
            <a:r>
              <a:rPr lang="ru-RU" sz="4000" dirty="0" err="1"/>
              <a:t>are</a:t>
            </a:r>
            <a:r>
              <a:rPr lang="ru-RU" sz="4000" dirty="0"/>
              <a:t> (во множественном числе)", за которой следует существительное, обозначающее это лицо или предмет и обстоятельство места. Переводить такую конструкцию начинают с обстоятельства места: </a:t>
            </a:r>
          </a:p>
          <a:p>
            <a:endParaRPr lang="ru-RU" dirty="0"/>
          </a:p>
          <a:p>
            <a:r>
              <a:rPr lang="ru-RU" sz="4000" dirty="0" err="1"/>
              <a:t>There</a:t>
            </a:r>
            <a:r>
              <a:rPr lang="ru-RU" sz="4000" dirty="0"/>
              <a:t> </a:t>
            </a:r>
            <a:r>
              <a:rPr lang="ru-RU" sz="4000" dirty="0" err="1"/>
              <a:t>are</a:t>
            </a:r>
            <a:r>
              <a:rPr lang="ru-RU" sz="4000" dirty="0"/>
              <a:t> </a:t>
            </a:r>
            <a:r>
              <a:rPr lang="ru-RU" sz="4000" dirty="0" err="1"/>
              <a:t>many</a:t>
            </a:r>
            <a:r>
              <a:rPr lang="ru-RU" sz="4000" dirty="0"/>
              <a:t> </a:t>
            </a:r>
            <a:r>
              <a:rPr lang="ru-RU" sz="4000" dirty="0" err="1"/>
              <a:t>English</a:t>
            </a:r>
            <a:r>
              <a:rPr lang="ru-RU" sz="4000" dirty="0"/>
              <a:t> </a:t>
            </a:r>
            <a:r>
              <a:rPr lang="ru-RU" sz="4000" dirty="0" err="1"/>
              <a:t>books</a:t>
            </a:r>
            <a:r>
              <a:rPr lang="ru-RU" sz="4000" dirty="0"/>
              <a:t> </a:t>
            </a:r>
            <a:r>
              <a:rPr lang="ru-RU" sz="4000" dirty="0" err="1"/>
              <a:t>in</a:t>
            </a:r>
            <a:r>
              <a:rPr lang="ru-RU" sz="4000" dirty="0"/>
              <a:t> </a:t>
            </a:r>
            <a:r>
              <a:rPr lang="ru-RU" sz="4000" dirty="0" err="1"/>
              <a:t>his</a:t>
            </a:r>
            <a:r>
              <a:rPr lang="ru-RU" sz="4000" dirty="0"/>
              <a:t> </a:t>
            </a:r>
            <a:r>
              <a:rPr lang="ru-RU" sz="4000" dirty="0" err="1"/>
              <a:t>library</a:t>
            </a:r>
            <a:r>
              <a:rPr lang="ru-RU" sz="4000" dirty="0"/>
              <a:t>. </a:t>
            </a:r>
          </a:p>
          <a:p>
            <a:r>
              <a:rPr lang="ru-RU" sz="4000" dirty="0"/>
              <a:t>В его библиотеке много английских книг. </a:t>
            </a:r>
          </a:p>
          <a:p>
            <a:endParaRPr lang="ru-RU" sz="4000" dirty="0"/>
          </a:p>
          <a:p>
            <a:r>
              <a:rPr lang="ru-RU" sz="4000" dirty="0"/>
              <a:t>Форма глагола "</a:t>
            </a:r>
            <a:r>
              <a:rPr lang="ru-RU" sz="4000" dirty="0" err="1"/>
              <a:t>to</a:t>
            </a:r>
            <a:r>
              <a:rPr lang="ru-RU" sz="4000" dirty="0"/>
              <a:t> </a:t>
            </a:r>
            <a:r>
              <a:rPr lang="ru-RU" sz="4000" dirty="0" err="1"/>
              <a:t>be</a:t>
            </a:r>
            <a:r>
              <a:rPr lang="ru-RU" sz="4000" dirty="0"/>
              <a:t>" в таких конструкциях согласуется с первым существительным, следующим за ним. </a:t>
            </a:r>
          </a:p>
          <a:p>
            <a:endParaRPr lang="ru-RU" sz="4000" dirty="0"/>
          </a:p>
          <a:p>
            <a:r>
              <a:rPr lang="ru-RU" sz="4000" dirty="0" err="1"/>
              <a:t>There</a:t>
            </a:r>
            <a:r>
              <a:rPr lang="ru-RU" sz="4000" dirty="0"/>
              <a:t> </a:t>
            </a:r>
            <a:r>
              <a:rPr lang="ru-RU" sz="4000" dirty="0" err="1"/>
              <a:t>is</a:t>
            </a:r>
            <a:r>
              <a:rPr lang="ru-RU" sz="4000" dirty="0"/>
              <a:t> a </a:t>
            </a:r>
            <a:r>
              <a:rPr lang="ru-RU" sz="4000" dirty="0" err="1"/>
              <a:t>dictionary</a:t>
            </a:r>
            <a:r>
              <a:rPr lang="ru-RU" sz="4000" dirty="0"/>
              <a:t> </a:t>
            </a:r>
            <a:r>
              <a:rPr lang="ru-RU" sz="4000" dirty="0" err="1"/>
              <a:t>and</a:t>
            </a:r>
            <a:r>
              <a:rPr lang="ru-RU" sz="4000" dirty="0"/>
              <a:t> </a:t>
            </a:r>
            <a:r>
              <a:rPr lang="ru-RU" sz="4000" dirty="0" err="1"/>
              <a:t>some</a:t>
            </a:r>
            <a:r>
              <a:rPr lang="ru-RU" sz="4000" dirty="0"/>
              <a:t> </a:t>
            </a:r>
            <a:r>
              <a:rPr lang="ru-RU" sz="4000" dirty="0" err="1"/>
              <a:t>books</a:t>
            </a:r>
            <a:r>
              <a:rPr lang="ru-RU" sz="4000" dirty="0"/>
              <a:t> </a:t>
            </a:r>
            <a:r>
              <a:rPr lang="ru-RU" sz="4000" dirty="0" err="1"/>
              <a:t>on</a:t>
            </a:r>
            <a:r>
              <a:rPr lang="ru-RU" sz="4000" dirty="0"/>
              <a:t> </a:t>
            </a:r>
            <a:r>
              <a:rPr lang="ru-RU" sz="4000" dirty="0" err="1"/>
              <a:t>the</a:t>
            </a:r>
            <a:r>
              <a:rPr lang="ru-RU" sz="4000" dirty="0"/>
              <a:t> </a:t>
            </a:r>
            <a:r>
              <a:rPr lang="ru-RU" sz="4000" dirty="0" err="1"/>
              <a:t>shelf</a:t>
            </a:r>
            <a:r>
              <a:rPr lang="ru-RU" sz="4000" dirty="0"/>
              <a:t>. </a:t>
            </a:r>
          </a:p>
          <a:p>
            <a:r>
              <a:rPr lang="ru-RU" sz="4000" dirty="0"/>
              <a:t>На полке находится словарь и несколько книг. </a:t>
            </a:r>
          </a:p>
          <a:p>
            <a:endParaRPr lang="ru-RU" sz="4000" dirty="0"/>
          </a:p>
          <a:p>
            <a:r>
              <a:rPr lang="ru-RU" sz="4000" dirty="0" err="1"/>
              <a:t>There</a:t>
            </a:r>
            <a:r>
              <a:rPr lang="ru-RU" sz="4000" dirty="0"/>
              <a:t> </a:t>
            </a:r>
            <a:r>
              <a:rPr lang="ru-RU" sz="4000" dirty="0" err="1"/>
              <a:t>are</a:t>
            </a:r>
            <a:r>
              <a:rPr lang="ru-RU" sz="4000" dirty="0"/>
              <a:t> </a:t>
            </a:r>
            <a:r>
              <a:rPr lang="ru-RU" sz="4000" dirty="0" err="1"/>
              <a:t>flowers</a:t>
            </a:r>
            <a:r>
              <a:rPr lang="ru-RU" sz="4000" dirty="0"/>
              <a:t> </a:t>
            </a:r>
            <a:r>
              <a:rPr lang="ru-RU" sz="4000" dirty="0" err="1"/>
              <a:t>and</a:t>
            </a:r>
            <a:r>
              <a:rPr lang="ru-RU" sz="4000" dirty="0"/>
              <a:t> a </a:t>
            </a:r>
            <a:r>
              <a:rPr lang="ru-RU" sz="4000" dirty="0" err="1"/>
              <a:t>box</a:t>
            </a:r>
            <a:r>
              <a:rPr lang="ru-RU" sz="4000" dirty="0"/>
              <a:t> </a:t>
            </a:r>
            <a:r>
              <a:rPr lang="ru-RU" sz="4000" dirty="0" err="1"/>
              <a:t>of</a:t>
            </a:r>
            <a:r>
              <a:rPr lang="ru-RU" sz="4000" dirty="0"/>
              <a:t> </a:t>
            </a:r>
            <a:r>
              <a:rPr lang="ru-RU" sz="4000" dirty="0" err="1"/>
              <a:t>chocolates</a:t>
            </a:r>
            <a:r>
              <a:rPr lang="ru-RU" sz="4000" dirty="0"/>
              <a:t> </a:t>
            </a:r>
            <a:r>
              <a:rPr lang="ru-RU" sz="4000" dirty="0" err="1"/>
              <a:t>on</a:t>
            </a:r>
            <a:r>
              <a:rPr lang="ru-RU" sz="4000" dirty="0"/>
              <a:t> </a:t>
            </a:r>
            <a:r>
              <a:rPr lang="ru-RU" sz="4000" dirty="0" err="1"/>
              <a:t>the</a:t>
            </a:r>
            <a:r>
              <a:rPr lang="ru-RU" sz="4000" dirty="0"/>
              <a:t> </a:t>
            </a:r>
            <a:r>
              <a:rPr lang="ru-RU" sz="4000" dirty="0" err="1"/>
              <a:t>table</a:t>
            </a:r>
            <a:r>
              <a:rPr lang="ru-RU" sz="4000" dirty="0"/>
              <a:t>. </a:t>
            </a:r>
          </a:p>
          <a:p>
            <a:r>
              <a:rPr lang="ru-RU" sz="4000" dirty="0"/>
              <a:t>На столе цветы и коробка шоколадных конфет. </a:t>
            </a:r>
          </a:p>
          <a:p>
            <a:endParaRPr lang="ru-RU" sz="4000" dirty="0"/>
          </a:p>
          <a:p>
            <a:r>
              <a:rPr lang="ru-RU" sz="4000" dirty="0"/>
              <a:t>Чтобы задать вопрос, нужно поставить глагол "</a:t>
            </a:r>
            <a:r>
              <a:rPr lang="ru-RU" sz="4000" dirty="0" err="1"/>
              <a:t>to</a:t>
            </a:r>
            <a:r>
              <a:rPr lang="ru-RU" sz="4000" dirty="0"/>
              <a:t> </a:t>
            </a:r>
            <a:r>
              <a:rPr lang="ru-RU" sz="4000" dirty="0" err="1"/>
              <a:t>be</a:t>
            </a:r>
            <a:r>
              <a:rPr lang="ru-RU" sz="4000" dirty="0"/>
              <a:t>" на первое место. </a:t>
            </a:r>
          </a:p>
          <a:p>
            <a:endParaRPr lang="ru-RU" sz="4000" dirty="0"/>
          </a:p>
          <a:p>
            <a:r>
              <a:rPr lang="ru-RU" sz="4000" dirty="0" err="1"/>
              <a:t>Are</a:t>
            </a:r>
            <a:r>
              <a:rPr lang="ru-RU" sz="4000" dirty="0"/>
              <a:t> </a:t>
            </a:r>
            <a:r>
              <a:rPr lang="ru-RU" sz="4000" dirty="0" err="1"/>
              <a:t>there</a:t>
            </a:r>
            <a:r>
              <a:rPr lang="ru-RU" sz="4000" dirty="0"/>
              <a:t> </a:t>
            </a:r>
            <a:r>
              <a:rPr lang="ru-RU" sz="4000" dirty="0" err="1"/>
              <a:t>any</a:t>
            </a:r>
            <a:r>
              <a:rPr lang="ru-RU" sz="4000" dirty="0"/>
              <a:t> </a:t>
            </a:r>
            <a:r>
              <a:rPr lang="ru-RU" sz="4000" dirty="0" err="1"/>
              <a:t>letters</a:t>
            </a:r>
            <a:r>
              <a:rPr lang="ru-RU" sz="4000" dirty="0"/>
              <a:t> </a:t>
            </a:r>
            <a:r>
              <a:rPr lang="ru-RU" sz="4000" dirty="0" err="1"/>
              <a:t>for</a:t>
            </a:r>
            <a:r>
              <a:rPr lang="ru-RU" sz="4000" dirty="0"/>
              <a:t> </a:t>
            </a:r>
            <a:r>
              <a:rPr lang="ru-RU" sz="4000" dirty="0" err="1"/>
              <a:t>me</a:t>
            </a:r>
            <a:r>
              <a:rPr lang="ru-RU" sz="4000" dirty="0"/>
              <a:t>? </a:t>
            </a:r>
          </a:p>
          <a:p>
            <a:r>
              <a:rPr lang="ru-RU" sz="4000" dirty="0"/>
              <a:t>Для меня есть письма? </a:t>
            </a:r>
          </a:p>
          <a:p>
            <a:endParaRPr lang="ru-RU" sz="4000" dirty="0"/>
          </a:p>
          <a:p>
            <a:r>
              <a:rPr lang="ru-RU" sz="4000" dirty="0" err="1"/>
              <a:t>Is</a:t>
            </a:r>
            <a:r>
              <a:rPr lang="ru-RU" sz="4000" dirty="0"/>
              <a:t> </a:t>
            </a:r>
            <a:r>
              <a:rPr lang="ru-RU" sz="4000" dirty="0" err="1"/>
              <a:t>there</a:t>
            </a:r>
            <a:r>
              <a:rPr lang="ru-RU" sz="4000" dirty="0"/>
              <a:t> </a:t>
            </a:r>
            <a:r>
              <a:rPr lang="ru-RU" sz="4000" dirty="0" err="1"/>
              <a:t>milk</a:t>
            </a:r>
            <a:r>
              <a:rPr lang="ru-RU" sz="4000" dirty="0"/>
              <a:t> </a:t>
            </a:r>
            <a:r>
              <a:rPr lang="ru-RU" sz="4000" dirty="0" err="1"/>
              <a:t>or</a:t>
            </a:r>
            <a:r>
              <a:rPr lang="ru-RU" sz="4000" dirty="0"/>
              <a:t> </a:t>
            </a:r>
            <a:r>
              <a:rPr lang="ru-RU" sz="4000" dirty="0" err="1"/>
              <a:t>juice</a:t>
            </a:r>
            <a:r>
              <a:rPr lang="ru-RU" sz="4000" dirty="0"/>
              <a:t> </a:t>
            </a:r>
            <a:r>
              <a:rPr lang="ru-RU" sz="4000" dirty="0" err="1"/>
              <a:t>in</a:t>
            </a:r>
            <a:r>
              <a:rPr lang="ru-RU" sz="4000" dirty="0"/>
              <a:t> </a:t>
            </a:r>
            <a:r>
              <a:rPr lang="ru-RU" sz="4000" dirty="0" err="1"/>
              <a:t>the</a:t>
            </a:r>
            <a:r>
              <a:rPr lang="ru-RU" sz="4000" dirty="0"/>
              <a:t> </a:t>
            </a:r>
            <a:r>
              <a:rPr lang="ru-RU" sz="4000" dirty="0" err="1"/>
              <a:t>jug</a:t>
            </a:r>
            <a:r>
              <a:rPr lang="ru-RU" sz="4000" dirty="0"/>
              <a:t>? </a:t>
            </a:r>
          </a:p>
          <a:p>
            <a:r>
              <a:rPr lang="ru-RU" sz="4000" dirty="0"/>
              <a:t>В кувшине молоко или сок? </a:t>
            </a:r>
          </a:p>
          <a:p>
            <a:pPr marL="114300" indent="0">
              <a:buNone/>
            </a:pPr>
            <a:endParaRPr lang="ru-RU" sz="4000" dirty="0"/>
          </a:p>
          <a:p>
            <a:r>
              <a:rPr lang="ru-RU" sz="4000" dirty="0"/>
              <a:t>Отрицание можно образовать двумя способами: при помощи отрицательного местоимения "</a:t>
            </a:r>
            <a:r>
              <a:rPr lang="ru-RU" sz="4000" dirty="0" err="1"/>
              <a:t>no</a:t>
            </a:r>
            <a:r>
              <a:rPr lang="ru-RU" sz="4000" dirty="0"/>
              <a:t>" или же отрицательной частицы "</a:t>
            </a:r>
            <a:r>
              <a:rPr lang="ru-RU" sz="4000" dirty="0" err="1"/>
              <a:t>not</a:t>
            </a:r>
            <a:r>
              <a:rPr lang="ru-RU" sz="4000" dirty="0"/>
              <a:t>" и местоимения "</a:t>
            </a:r>
            <a:r>
              <a:rPr lang="ru-RU" sz="4000" dirty="0" err="1"/>
              <a:t>any</a:t>
            </a:r>
            <a:r>
              <a:rPr lang="ru-RU" sz="4000" dirty="0"/>
              <a:t>". </a:t>
            </a:r>
          </a:p>
          <a:p>
            <a:endParaRPr lang="ru-RU" sz="4000" dirty="0"/>
          </a:p>
          <a:p>
            <a:r>
              <a:rPr lang="ru-RU" sz="4000" dirty="0" err="1"/>
              <a:t>There</a:t>
            </a:r>
            <a:r>
              <a:rPr lang="ru-RU" sz="4000" dirty="0"/>
              <a:t> </a:t>
            </a:r>
            <a:r>
              <a:rPr lang="ru-RU" sz="4000" dirty="0" err="1"/>
              <a:t>is</a:t>
            </a:r>
            <a:r>
              <a:rPr lang="ru-RU" sz="4000" dirty="0"/>
              <a:t> </a:t>
            </a:r>
            <a:r>
              <a:rPr lang="ru-RU" sz="4000" dirty="0" err="1"/>
              <a:t>no</a:t>
            </a:r>
            <a:r>
              <a:rPr lang="ru-RU" sz="4000" dirty="0"/>
              <a:t> </a:t>
            </a:r>
            <a:r>
              <a:rPr lang="ru-RU" sz="4000" dirty="0" err="1"/>
              <a:t>note</a:t>
            </a:r>
            <a:r>
              <a:rPr lang="ru-RU" sz="4000" dirty="0"/>
              <a:t> </a:t>
            </a:r>
            <a:r>
              <a:rPr lang="ru-RU" sz="4000" dirty="0" err="1"/>
              <a:t>for</a:t>
            </a:r>
            <a:r>
              <a:rPr lang="ru-RU" sz="4000" dirty="0"/>
              <a:t> </a:t>
            </a:r>
            <a:r>
              <a:rPr lang="ru-RU" sz="4000" dirty="0" err="1"/>
              <a:t>you</a:t>
            </a:r>
            <a:r>
              <a:rPr lang="ru-RU" sz="4000" dirty="0"/>
              <a:t>. </a:t>
            </a:r>
          </a:p>
          <a:p>
            <a:r>
              <a:rPr lang="ru-RU" sz="4000" dirty="0"/>
              <a:t>Тебе нет никакой записки. </a:t>
            </a:r>
          </a:p>
          <a:p>
            <a:endParaRPr lang="ru-RU" sz="4000" dirty="0"/>
          </a:p>
          <a:p>
            <a:r>
              <a:rPr lang="ru-RU" sz="4000" dirty="0" err="1"/>
              <a:t>There</a:t>
            </a:r>
            <a:r>
              <a:rPr lang="ru-RU" sz="4000" dirty="0"/>
              <a:t> </a:t>
            </a:r>
            <a:r>
              <a:rPr lang="ru-RU" sz="4000" dirty="0" err="1"/>
              <a:t>isn't</a:t>
            </a:r>
            <a:r>
              <a:rPr lang="ru-RU" sz="4000" dirty="0"/>
              <a:t> </a:t>
            </a:r>
            <a:r>
              <a:rPr lang="ru-RU" sz="4000" dirty="0" err="1"/>
              <a:t>any</a:t>
            </a:r>
            <a:r>
              <a:rPr lang="ru-RU" sz="4000" dirty="0"/>
              <a:t> </a:t>
            </a:r>
            <a:r>
              <a:rPr lang="ru-RU" sz="4000" dirty="0" err="1"/>
              <a:t>news</a:t>
            </a:r>
            <a:r>
              <a:rPr lang="ru-RU" sz="4000" dirty="0"/>
              <a:t> </a:t>
            </a:r>
            <a:r>
              <a:rPr lang="ru-RU" sz="4000" dirty="0" err="1"/>
              <a:t>in</a:t>
            </a:r>
            <a:r>
              <a:rPr lang="ru-RU" sz="4000" dirty="0"/>
              <a:t> </a:t>
            </a:r>
            <a:r>
              <a:rPr lang="ru-RU" sz="4000" dirty="0" err="1"/>
              <a:t>her</a:t>
            </a:r>
            <a:r>
              <a:rPr lang="ru-RU" sz="4000" dirty="0"/>
              <a:t> </a:t>
            </a:r>
            <a:r>
              <a:rPr lang="ru-RU" sz="4000" dirty="0" err="1"/>
              <a:t>letter</a:t>
            </a:r>
            <a:r>
              <a:rPr lang="ru-RU" sz="4000" dirty="0"/>
              <a:t>. </a:t>
            </a:r>
          </a:p>
          <a:p>
            <a:r>
              <a:rPr lang="ru-RU" sz="4000" dirty="0"/>
              <a:t>В её письме нет никаких новостей. </a:t>
            </a:r>
          </a:p>
          <a:p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59753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err="1"/>
              <a:t>Pronouns</a:t>
            </a:r>
            <a:r>
              <a:rPr lang="ru-RU" sz="2700" dirty="0"/>
              <a:t> "</a:t>
            </a:r>
            <a:r>
              <a:rPr lang="ru-RU" sz="2700" dirty="0" err="1"/>
              <a:t>something</a:t>
            </a:r>
            <a:r>
              <a:rPr lang="ru-RU" sz="2700" dirty="0"/>
              <a:t>, </a:t>
            </a:r>
            <a:r>
              <a:rPr lang="ru-RU" sz="2700" dirty="0" err="1"/>
              <a:t>anything</a:t>
            </a:r>
            <a:r>
              <a:rPr lang="ru-RU" sz="2700" dirty="0"/>
              <a:t>, </a:t>
            </a:r>
            <a:r>
              <a:rPr lang="ru-RU" sz="2700" dirty="0" err="1"/>
              <a:t>nothing</a:t>
            </a:r>
            <a:r>
              <a:rPr lang="ru-RU" sz="2700" dirty="0"/>
              <a:t>, </a:t>
            </a:r>
            <a:r>
              <a:rPr lang="ru-RU" sz="2700" dirty="0" err="1"/>
              <a:t>somebody</a:t>
            </a:r>
            <a:r>
              <a:rPr lang="ru-RU" sz="2700" dirty="0"/>
              <a:t>, </a:t>
            </a:r>
            <a:r>
              <a:rPr lang="ru-RU" sz="2700" dirty="0" err="1"/>
              <a:t>anybody</a:t>
            </a:r>
            <a:r>
              <a:rPr lang="ru-RU" sz="2700" dirty="0"/>
              <a:t>, </a:t>
            </a:r>
            <a:r>
              <a:rPr lang="ru-RU" sz="2700" dirty="0" err="1"/>
              <a:t>nobody</a:t>
            </a:r>
            <a:r>
              <a:rPr lang="ru-RU" sz="2700" dirty="0"/>
              <a:t>".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/>
          </a:p>
          <a:p>
            <a:r>
              <a:rPr lang="ru-RU" sz="4000" dirty="0"/>
              <a:t>От местоимений "</a:t>
            </a:r>
            <a:r>
              <a:rPr lang="ru-RU" sz="4000" dirty="0" err="1"/>
              <a:t>some</a:t>
            </a:r>
            <a:r>
              <a:rPr lang="ru-RU" sz="4000" dirty="0"/>
              <a:t>, </a:t>
            </a:r>
            <a:r>
              <a:rPr lang="ru-RU" sz="4000" dirty="0" err="1"/>
              <a:t>any</a:t>
            </a:r>
            <a:r>
              <a:rPr lang="ru-RU" sz="4000" dirty="0"/>
              <a:t>, </a:t>
            </a:r>
            <a:r>
              <a:rPr lang="ru-RU" sz="4000" dirty="0" err="1"/>
              <a:t>no</a:t>
            </a:r>
            <a:r>
              <a:rPr lang="ru-RU" sz="4000" dirty="0"/>
              <a:t>" могут образовываться сложные местоимения: "</a:t>
            </a:r>
            <a:r>
              <a:rPr lang="ru-RU" sz="4000" dirty="0" err="1"/>
              <a:t>somebody</a:t>
            </a:r>
            <a:r>
              <a:rPr lang="ru-RU" sz="4000" dirty="0"/>
              <a:t> - </a:t>
            </a:r>
            <a:r>
              <a:rPr lang="ru-RU" sz="4000" dirty="0" err="1"/>
              <a:t>anybody</a:t>
            </a:r>
            <a:r>
              <a:rPr lang="ru-RU" sz="4000" dirty="0"/>
              <a:t> - </a:t>
            </a:r>
            <a:r>
              <a:rPr lang="ru-RU" sz="4000" dirty="0" err="1"/>
              <a:t>nobody</a:t>
            </a:r>
            <a:r>
              <a:rPr lang="ru-RU" sz="4000" dirty="0"/>
              <a:t>; </a:t>
            </a:r>
            <a:r>
              <a:rPr lang="ru-RU" sz="4000" dirty="0" err="1"/>
              <a:t>something</a:t>
            </a:r>
            <a:r>
              <a:rPr lang="ru-RU" sz="4000" dirty="0"/>
              <a:t> - </a:t>
            </a:r>
            <a:r>
              <a:rPr lang="ru-RU" sz="4000" dirty="0" err="1"/>
              <a:t>anything</a:t>
            </a:r>
            <a:r>
              <a:rPr lang="ru-RU" sz="4000" dirty="0"/>
              <a:t> - </a:t>
            </a:r>
            <a:r>
              <a:rPr lang="ru-RU" sz="4000" dirty="0" err="1"/>
              <a:t>nothing</a:t>
            </a:r>
            <a:r>
              <a:rPr lang="ru-RU" sz="4000" dirty="0"/>
              <a:t>; </a:t>
            </a:r>
            <a:r>
              <a:rPr lang="ru-RU" sz="4000" dirty="0" err="1"/>
              <a:t>somewhere</a:t>
            </a:r>
            <a:r>
              <a:rPr lang="ru-RU" sz="4000" dirty="0"/>
              <a:t> - </a:t>
            </a:r>
            <a:r>
              <a:rPr lang="ru-RU" sz="4000" dirty="0" err="1"/>
              <a:t>anywhere</a:t>
            </a:r>
            <a:r>
              <a:rPr lang="ru-RU" sz="4000" dirty="0"/>
              <a:t> - </a:t>
            </a:r>
            <a:r>
              <a:rPr lang="ru-RU" sz="4000" dirty="0" err="1"/>
              <a:t>nowhere</a:t>
            </a:r>
            <a:r>
              <a:rPr lang="ru-RU" sz="4000" dirty="0"/>
              <a:t>", и к ним применимы те же правила употребления в разных типах предложений, как и для "</a:t>
            </a:r>
            <a:r>
              <a:rPr lang="ru-RU" sz="4000" dirty="0" err="1"/>
              <a:t>some</a:t>
            </a:r>
            <a:r>
              <a:rPr lang="ru-RU" sz="4000" dirty="0"/>
              <a:t>, </a:t>
            </a:r>
            <a:r>
              <a:rPr lang="ru-RU" sz="4000" dirty="0" err="1"/>
              <a:t>any</a:t>
            </a:r>
            <a:r>
              <a:rPr lang="ru-RU" sz="4000" dirty="0"/>
              <a:t>, </a:t>
            </a:r>
            <a:r>
              <a:rPr lang="ru-RU" sz="4000" dirty="0" err="1"/>
              <a:t>no</a:t>
            </a:r>
            <a:r>
              <a:rPr lang="ru-RU" sz="4000" dirty="0"/>
              <a:t>". </a:t>
            </a:r>
          </a:p>
          <a:p>
            <a:pPr marL="114300" indent="0">
              <a:buNone/>
            </a:pPr>
            <a:endParaRPr lang="ru-RU" sz="4000" dirty="0"/>
          </a:p>
          <a:p>
            <a:r>
              <a:rPr lang="ru-RU" sz="4000" dirty="0"/>
              <a:t>Местоимения, образованные с помощью "-</a:t>
            </a:r>
            <a:r>
              <a:rPr lang="ru-RU" sz="4000" dirty="0" err="1"/>
              <a:t>body</a:t>
            </a:r>
            <a:r>
              <a:rPr lang="ru-RU" sz="4000" dirty="0"/>
              <a:t>", употребляются только в отношении людей и сочетаются с глаголом только в единственном числе. Местоимения, образованные с помощью "-</a:t>
            </a:r>
            <a:r>
              <a:rPr lang="ru-RU" sz="4000" dirty="0" err="1"/>
              <a:t>thing</a:t>
            </a:r>
            <a:r>
              <a:rPr lang="ru-RU" sz="4000" dirty="0"/>
              <a:t>", употребляются в отношении неодушевленных предметов и понятий. </a:t>
            </a:r>
          </a:p>
          <a:p>
            <a:endParaRPr lang="ru-RU" sz="4000" dirty="0"/>
          </a:p>
          <a:p>
            <a:r>
              <a:rPr lang="ru-RU" sz="4000" dirty="0" err="1"/>
              <a:t>There</a:t>
            </a:r>
            <a:r>
              <a:rPr lang="ru-RU" sz="4000" dirty="0"/>
              <a:t> </a:t>
            </a:r>
            <a:r>
              <a:rPr lang="ru-RU" sz="4000" dirty="0" err="1"/>
              <a:t>is</a:t>
            </a:r>
            <a:r>
              <a:rPr lang="ru-RU" sz="4000" dirty="0"/>
              <a:t> </a:t>
            </a:r>
            <a:r>
              <a:rPr lang="ru-RU" sz="4000" dirty="0" err="1"/>
              <a:t>somebody</a:t>
            </a:r>
            <a:r>
              <a:rPr lang="ru-RU" sz="4000" dirty="0"/>
              <a:t> </a:t>
            </a:r>
            <a:r>
              <a:rPr lang="ru-RU" sz="4000" dirty="0" err="1"/>
              <a:t>in</a:t>
            </a:r>
            <a:r>
              <a:rPr lang="ru-RU" sz="4000" dirty="0"/>
              <a:t> </a:t>
            </a:r>
            <a:r>
              <a:rPr lang="ru-RU" sz="4000" dirty="0" err="1"/>
              <a:t>the</a:t>
            </a:r>
            <a:r>
              <a:rPr lang="ru-RU" sz="4000" dirty="0"/>
              <a:t> </a:t>
            </a:r>
            <a:r>
              <a:rPr lang="ru-RU" sz="4000" dirty="0" err="1"/>
              <a:t>office</a:t>
            </a:r>
            <a:r>
              <a:rPr lang="ru-RU" sz="4000" dirty="0"/>
              <a:t>. </a:t>
            </a:r>
          </a:p>
          <a:p>
            <a:r>
              <a:rPr lang="ru-RU" sz="4000" dirty="0"/>
              <a:t>В конторе кто-то есть. </a:t>
            </a:r>
          </a:p>
          <a:p>
            <a:endParaRPr lang="ru-RU" sz="4000" dirty="0"/>
          </a:p>
          <a:p>
            <a:r>
              <a:rPr lang="ru-RU" sz="4000" dirty="0" err="1"/>
              <a:t>Is</a:t>
            </a:r>
            <a:r>
              <a:rPr lang="ru-RU" sz="4000" dirty="0"/>
              <a:t> </a:t>
            </a:r>
            <a:r>
              <a:rPr lang="ru-RU" sz="4000" dirty="0" err="1"/>
              <a:t>there</a:t>
            </a:r>
            <a:r>
              <a:rPr lang="ru-RU" sz="4000" dirty="0"/>
              <a:t> </a:t>
            </a:r>
            <a:r>
              <a:rPr lang="ru-RU" sz="4000" dirty="0" err="1"/>
              <a:t>anybody</a:t>
            </a:r>
            <a:r>
              <a:rPr lang="ru-RU" sz="4000" dirty="0"/>
              <a:t> </a:t>
            </a:r>
            <a:r>
              <a:rPr lang="ru-RU" sz="4000" dirty="0" err="1"/>
              <a:t>at</a:t>
            </a:r>
            <a:r>
              <a:rPr lang="ru-RU" sz="4000" dirty="0"/>
              <a:t> </a:t>
            </a:r>
            <a:r>
              <a:rPr lang="ru-RU" sz="4000" dirty="0" err="1"/>
              <a:t>home</a:t>
            </a:r>
            <a:r>
              <a:rPr lang="ru-RU" sz="4000" dirty="0"/>
              <a:t>? </a:t>
            </a:r>
          </a:p>
          <a:p>
            <a:r>
              <a:rPr lang="ru-RU" sz="4000" dirty="0"/>
              <a:t>Дома кто-нибудь есть? </a:t>
            </a:r>
          </a:p>
          <a:p>
            <a:endParaRPr lang="ru-RU" sz="4000" dirty="0"/>
          </a:p>
          <a:p>
            <a:r>
              <a:rPr lang="ru-RU" sz="4000" dirty="0"/>
              <a:t>I </a:t>
            </a:r>
            <a:r>
              <a:rPr lang="ru-RU" sz="4000" dirty="0" err="1"/>
              <a:t>saw</a:t>
            </a:r>
            <a:r>
              <a:rPr lang="ru-RU" sz="4000" dirty="0"/>
              <a:t> </a:t>
            </a:r>
            <a:r>
              <a:rPr lang="ru-RU" sz="4000" dirty="0" err="1"/>
              <a:t>nobody</a:t>
            </a:r>
            <a:r>
              <a:rPr lang="ru-RU" sz="4000" dirty="0"/>
              <a:t> </a:t>
            </a:r>
            <a:r>
              <a:rPr lang="ru-RU" sz="4000" dirty="0" err="1"/>
              <a:t>in</a:t>
            </a:r>
            <a:r>
              <a:rPr lang="ru-RU" sz="4000" dirty="0"/>
              <a:t> </a:t>
            </a:r>
            <a:r>
              <a:rPr lang="ru-RU" sz="4000" dirty="0" err="1"/>
              <a:t>the</a:t>
            </a:r>
            <a:r>
              <a:rPr lang="ru-RU" sz="4000" dirty="0"/>
              <a:t> </a:t>
            </a:r>
            <a:r>
              <a:rPr lang="ru-RU" sz="4000" dirty="0" err="1"/>
              <a:t>garden</a:t>
            </a:r>
            <a:r>
              <a:rPr lang="ru-RU" sz="4000" dirty="0"/>
              <a:t>. </a:t>
            </a:r>
          </a:p>
          <a:p>
            <a:r>
              <a:rPr lang="ru-RU" sz="4000" dirty="0"/>
              <a:t>Я никого не видел в саду. </a:t>
            </a:r>
          </a:p>
          <a:p>
            <a:endParaRPr lang="ru-RU" sz="4000" dirty="0"/>
          </a:p>
          <a:p>
            <a:r>
              <a:rPr lang="ru-RU" sz="4000" dirty="0" err="1"/>
              <a:t>There</a:t>
            </a:r>
            <a:r>
              <a:rPr lang="ru-RU" sz="4000" dirty="0"/>
              <a:t> </a:t>
            </a:r>
            <a:r>
              <a:rPr lang="ru-RU" sz="4000" dirty="0" err="1"/>
              <a:t>is</a:t>
            </a:r>
            <a:r>
              <a:rPr lang="ru-RU" sz="4000" dirty="0"/>
              <a:t> </a:t>
            </a:r>
            <a:r>
              <a:rPr lang="ru-RU" sz="4000" dirty="0" err="1"/>
              <a:t>something</a:t>
            </a:r>
            <a:r>
              <a:rPr lang="ru-RU" sz="4000" dirty="0"/>
              <a:t> </a:t>
            </a:r>
            <a:r>
              <a:rPr lang="ru-RU" sz="4000" dirty="0" err="1"/>
              <a:t>wrong</a:t>
            </a:r>
            <a:r>
              <a:rPr lang="ru-RU" sz="4000" dirty="0"/>
              <a:t> </a:t>
            </a:r>
            <a:r>
              <a:rPr lang="ru-RU" sz="4000" dirty="0" err="1"/>
              <a:t>with</a:t>
            </a:r>
            <a:r>
              <a:rPr lang="ru-RU" sz="4000" dirty="0"/>
              <a:t> </a:t>
            </a:r>
            <a:r>
              <a:rPr lang="ru-RU" sz="4000" dirty="0" err="1"/>
              <a:t>him</a:t>
            </a:r>
            <a:r>
              <a:rPr lang="ru-RU" sz="4000" dirty="0"/>
              <a:t>. </a:t>
            </a:r>
          </a:p>
          <a:p>
            <a:r>
              <a:rPr lang="ru-RU" sz="4000" dirty="0"/>
              <a:t>С ним что-то случилось. </a:t>
            </a:r>
          </a:p>
          <a:p>
            <a:endParaRPr lang="ru-RU" sz="4000" dirty="0"/>
          </a:p>
          <a:p>
            <a:r>
              <a:rPr lang="ru-RU" sz="4000" dirty="0" err="1"/>
              <a:t>He</a:t>
            </a:r>
            <a:r>
              <a:rPr lang="ru-RU" sz="4000" dirty="0"/>
              <a:t> </a:t>
            </a:r>
            <a:r>
              <a:rPr lang="ru-RU" sz="4000" dirty="0" err="1"/>
              <a:t>can</a:t>
            </a:r>
            <a:r>
              <a:rPr lang="ru-RU" sz="4000" dirty="0"/>
              <a:t> </a:t>
            </a:r>
            <a:r>
              <a:rPr lang="ru-RU" sz="4000" dirty="0" err="1"/>
              <a:t>do</a:t>
            </a:r>
            <a:r>
              <a:rPr lang="ru-RU" sz="4000" dirty="0"/>
              <a:t> </a:t>
            </a:r>
            <a:r>
              <a:rPr lang="ru-RU" sz="4000" dirty="0" err="1"/>
              <a:t>anything</a:t>
            </a:r>
            <a:r>
              <a:rPr lang="ru-RU" sz="4000" dirty="0"/>
              <a:t> </a:t>
            </a:r>
            <a:r>
              <a:rPr lang="ru-RU" sz="4000" dirty="0" err="1"/>
              <a:t>for</a:t>
            </a:r>
            <a:r>
              <a:rPr lang="ru-RU" sz="4000" dirty="0"/>
              <a:t> </a:t>
            </a:r>
            <a:r>
              <a:rPr lang="ru-RU" sz="4000" dirty="0" err="1"/>
              <a:t>you</a:t>
            </a:r>
            <a:r>
              <a:rPr lang="ru-RU" sz="4000" dirty="0"/>
              <a:t>. </a:t>
            </a:r>
          </a:p>
          <a:p>
            <a:r>
              <a:rPr lang="ru-RU" sz="4000" dirty="0"/>
              <a:t>Он сделает для тебя все, что угодно. </a:t>
            </a:r>
          </a:p>
          <a:p>
            <a:endParaRPr lang="ru-RU" sz="4000" dirty="0"/>
          </a:p>
          <a:p>
            <a:r>
              <a:rPr lang="ru-RU" sz="4000" dirty="0"/>
              <a:t>Если вы употребляете в предложении отрицательные местоимения "</a:t>
            </a:r>
            <a:r>
              <a:rPr lang="ru-RU" sz="4000" dirty="0" err="1"/>
              <a:t>nobody</a:t>
            </a:r>
            <a:r>
              <a:rPr lang="ru-RU" sz="4000" dirty="0"/>
              <a:t>, </a:t>
            </a:r>
            <a:r>
              <a:rPr lang="ru-RU" sz="4000" dirty="0" err="1"/>
              <a:t>nothing</a:t>
            </a:r>
            <a:r>
              <a:rPr lang="ru-RU" sz="4000" dirty="0"/>
              <a:t>", то отрицательная частица "</a:t>
            </a:r>
            <a:r>
              <a:rPr lang="ru-RU" sz="4000" dirty="0" err="1"/>
              <a:t>not</a:t>
            </a:r>
            <a:r>
              <a:rPr lang="ru-RU" sz="4000" dirty="0"/>
              <a:t>" не требуется, поскольку в английском языке может быть только одно отрицание. </a:t>
            </a:r>
          </a:p>
          <a:p>
            <a:endParaRPr lang="ru-RU" sz="4000" dirty="0"/>
          </a:p>
          <a:p>
            <a:r>
              <a:rPr lang="ru-RU" sz="4000" dirty="0" err="1"/>
              <a:t>Nobody</a:t>
            </a:r>
            <a:r>
              <a:rPr lang="ru-RU" sz="4000" dirty="0"/>
              <a:t> </a:t>
            </a:r>
            <a:r>
              <a:rPr lang="ru-RU" sz="4000" dirty="0" err="1"/>
              <a:t>knows</a:t>
            </a:r>
            <a:r>
              <a:rPr lang="ru-RU" sz="4000" dirty="0"/>
              <a:t> </a:t>
            </a:r>
            <a:r>
              <a:rPr lang="ru-RU" sz="4000" dirty="0" err="1"/>
              <a:t>anything</a:t>
            </a:r>
            <a:r>
              <a:rPr lang="ru-RU" sz="4000" dirty="0"/>
              <a:t> </a:t>
            </a:r>
            <a:r>
              <a:rPr lang="ru-RU" sz="4000" dirty="0" err="1"/>
              <a:t>about</a:t>
            </a:r>
            <a:r>
              <a:rPr lang="ru-RU" sz="4000" dirty="0"/>
              <a:t> </a:t>
            </a:r>
            <a:r>
              <a:rPr lang="ru-RU" sz="4000" dirty="0" err="1"/>
              <a:t>it</a:t>
            </a:r>
            <a:r>
              <a:rPr lang="ru-RU" sz="4000" dirty="0"/>
              <a:t>. </a:t>
            </a:r>
          </a:p>
          <a:p>
            <a:r>
              <a:rPr lang="ru-RU" sz="4000" dirty="0"/>
              <a:t>Никто ничего не знает об этом. </a:t>
            </a:r>
          </a:p>
          <a:p>
            <a:endParaRPr lang="ru-RU" sz="4000" dirty="0"/>
          </a:p>
          <a:p>
            <a:r>
              <a:rPr lang="ru-RU" sz="4000" dirty="0"/>
              <a:t>I </a:t>
            </a:r>
            <a:r>
              <a:rPr lang="ru-RU" sz="4000" dirty="0" err="1"/>
              <a:t>found</a:t>
            </a:r>
            <a:r>
              <a:rPr lang="ru-RU" sz="4000" dirty="0"/>
              <a:t> </a:t>
            </a:r>
            <a:r>
              <a:rPr lang="ru-RU" sz="4000" dirty="0" err="1"/>
              <a:t>nothing</a:t>
            </a:r>
            <a:r>
              <a:rPr lang="ru-RU" sz="4000" dirty="0"/>
              <a:t> </a:t>
            </a:r>
            <a:r>
              <a:rPr lang="ru-RU" sz="4000" dirty="0" err="1"/>
              <a:t>interesting</a:t>
            </a:r>
            <a:r>
              <a:rPr lang="ru-RU" sz="4000" dirty="0"/>
              <a:t> </a:t>
            </a:r>
            <a:r>
              <a:rPr lang="ru-RU" sz="4000" dirty="0" err="1"/>
              <a:t>there</a:t>
            </a:r>
            <a:r>
              <a:rPr lang="ru-RU" sz="4000" dirty="0"/>
              <a:t>. </a:t>
            </a:r>
          </a:p>
          <a:p>
            <a:r>
              <a:rPr lang="ru-RU" sz="4000" dirty="0"/>
              <a:t>Я не нашел там ничего интересного.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55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/>
              <a:t>Pronouns many, few, a few, much, little, a little. </a:t>
            </a:r>
            <a:r>
              <a:rPr lang="ru-RU" sz="2000" dirty="0"/>
              <a:t>Местоимения "много, мало, немного, несколько".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/>
          </a:p>
          <a:p>
            <a:r>
              <a:rPr lang="ru-RU" sz="4000" dirty="0"/>
              <a:t>Местоимения "</a:t>
            </a:r>
            <a:r>
              <a:rPr lang="en-US" sz="4000" dirty="0"/>
              <a:t>many"- </a:t>
            </a:r>
            <a:r>
              <a:rPr lang="ru-RU" sz="4000" dirty="0"/>
              <a:t>много и "</a:t>
            </a:r>
            <a:r>
              <a:rPr lang="en-US" sz="4000" dirty="0"/>
              <a:t>few" - </a:t>
            </a:r>
            <a:r>
              <a:rPr lang="ru-RU" sz="4000" dirty="0"/>
              <a:t>мало употребляются только как определения к исчисляемым существительным во множественном числе. </a:t>
            </a:r>
          </a:p>
          <a:p>
            <a:endParaRPr lang="ru-RU" sz="4000" dirty="0"/>
          </a:p>
          <a:p>
            <a:r>
              <a:rPr lang="en-US" sz="4000" dirty="0"/>
              <a:t>They have many friends in London. </a:t>
            </a:r>
          </a:p>
          <a:p>
            <a:r>
              <a:rPr lang="ru-RU" sz="4000" dirty="0"/>
              <a:t>У них много друзей в Лондоне. </a:t>
            </a:r>
          </a:p>
          <a:p>
            <a:endParaRPr lang="ru-RU" sz="4000" dirty="0"/>
          </a:p>
          <a:p>
            <a:r>
              <a:rPr lang="en-US" sz="4000" dirty="0"/>
              <a:t>He has few friends. He is very lonely. </a:t>
            </a:r>
          </a:p>
          <a:p>
            <a:r>
              <a:rPr lang="ru-RU" sz="4000" dirty="0"/>
              <a:t>У него мало друзей. Он очень одинок. </a:t>
            </a:r>
          </a:p>
          <a:p>
            <a:endParaRPr lang="ru-RU" sz="4000" dirty="0"/>
          </a:p>
          <a:p>
            <a:r>
              <a:rPr lang="en-US" sz="4000" dirty="0"/>
              <a:t>There are many ways to solve this problem. </a:t>
            </a:r>
          </a:p>
          <a:p>
            <a:r>
              <a:rPr lang="ru-RU" sz="4000" dirty="0"/>
              <a:t>Существует много способов решения этой проблемы. </a:t>
            </a:r>
          </a:p>
          <a:p>
            <a:endParaRPr lang="ru-RU" sz="4000" dirty="0"/>
          </a:p>
          <a:p>
            <a:r>
              <a:rPr lang="ru-RU" sz="4000" dirty="0"/>
              <a:t>Местоимения "</a:t>
            </a:r>
            <a:r>
              <a:rPr lang="en-US" sz="4000" dirty="0"/>
              <a:t>much" - </a:t>
            </a:r>
            <a:r>
              <a:rPr lang="ru-RU" sz="4000" dirty="0"/>
              <a:t>много и "</a:t>
            </a:r>
            <a:r>
              <a:rPr lang="en-US" sz="4000" dirty="0"/>
              <a:t>little" - </a:t>
            </a:r>
            <a:r>
              <a:rPr lang="ru-RU" sz="4000" dirty="0"/>
              <a:t>мало употребляются с неисчисляемыми существительными (абстрактные понятия, вещества...). </a:t>
            </a:r>
          </a:p>
          <a:p>
            <a:endParaRPr lang="ru-RU" sz="4000" dirty="0"/>
          </a:p>
          <a:p>
            <a:r>
              <a:rPr lang="en-US" sz="4000" dirty="0"/>
              <a:t>There is little milk in the cup. </a:t>
            </a:r>
          </a:p>
          <a:p>
            <a:r>
              <a:rPr lang="ru-RU" sz="4000" dirty="0"/>
              <a:t>В чашке мало молока. </a:t>
            </a:r>
          </a:p>
          <a:p>
            <a:endParaRPr lang="ru-RU" sz="4000" dirty="0"/>
          </a:p>
          <a:p>
            <a:r>
              <a:rPr lang="en-US" sz="4000" dirty="0"/>
              <a:t>We spend much time on this experiment. </a:t>
            </a:r>
          </a:p>
          <a:p>
            <a:r>
              <a:rPr lang="ru-RU" sz="4000" dirty="0"/>
              <a:t>Мы тратим много времени на этот эксперимент. </a:t>
            </a:r>
          </a:p>
          <a:p>
            <a:endParaRPr lang="ru-RU" sz="4000" dirty="0"/>
          </a:p>
          <a:p>
            <a:r>
              <a:rPr lang="en-US" sz="4000" dirty="0"/>
              <a:t>Do you have much money on you? </a:t>
            </a:r>
          </a:p>
          <a:p>
            <a:r>
              <a:rPr lang="ru-RU" sz="4000" dirty="0"/>
              <a:t>У тебя с собой много денег? </a:t>
            </a:r>
          </a:p>
          <a:p>
            <a:endParaRPr lang="ru-RU" sz="4000" dirty="0"/>
          </a:p>
          <a:p>
            <a:r>
              <a:rPr lang="en-US" sz="4000" dirty="0"/>
              <a:t>I have very little time. </a:t>
            </a:r>
          </a:p>
          <a:p>
            <a:r>
              <a:rPr lang="ru-RU" sz="4000" dirty="0"/>
              <a:t>У меня очень мало времени. </a:t>
            </a:r>
          </a:p>
          <a:p>
            <a:endParaRPr lang="ru-RU" sz="4000" dirty="0"/>
          </a:p>
          <a:p>
            <a:r>
              <a:rPr lang="ru-RU" sz="4000" dirty="0"/>
              <a:t>Сочетание "</a:t>
            </a:r>
            <a:r>
              <a:rPr lang="en-US" sz="4000" dirty="0"/>
              <a:t>a few" </a:t>
            </a:r>
            <a:r>
              <a:rPr lang="ru-RU" sz="4000" dirty="0"/>
              <a:t>означает "несколько" и употребляется только с исчисляемыми существительными, с неисчисляемыми существительными употребляется сочетание "</a:t>
            </a:r>
            <a:r>
              <a:rPr lang="en-US" sz="4000" dirty="0"/>
              <a:t>a little", </a:t>
            </a:r>
            <a:r>
              <a:rPr lang="ru-RU" sz="4000" dirty="0"/>
              <a:t>которое означает "немного". </a:t>
            </a:r>
          </a:p>
          <a:p>
            <a:endParaRPr lang="ru-RU" sz="4000" dirty="0"/>
          </a:p>
          <a:p>
            <a:r>
              <a:rPr lang="en-US" sz="4000" dirty="0"/>
              <a:t>Will you give me a little water? </a:t>
            </a:r>
          </a:p>
          <a:p>
            <a:r>
              <a:rPr lang="ru-RU" sz="4000" dirty="0"/>
              <a:t>Не дадите ли вы мне немного воды? </a:t>
            </a:r>
          </a:p>
          <a:p>
            <a:endParaRPr lang="ru-RU" sz="40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904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Articles. </a:t>
            </a:r>
            <a:r>
              <a:rPr lang="ru-RU" dirty="0"/>
              <a:t>Артикли английского языка.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/>
          </a:p>
          <a:p>
            <a:r>
              <a:rPr lang="ru-RU" sz="4400" dirty="0" smtClean="0"/>
              <a:t>Неопределённый </a:t>
            </a:r>
            <a:r>
              <a:rPr lang="ru-RU" sz="4400" dirty="0"/>
              <a:t>артикль ставится перед исчисляемым существительным в единственном числе, когда возникает необходимость впервые назвать предмет или понятие, которые до этого в разговоре не затрагивались, например: </a:t>
            </a:r>
          </a:p>
          <a:p>
            <a:endParaRPr lang="ru-RU" sz="4400" dirty="0"/>
          </a:p>
          <a:p>
            <a:r>
              <a:rPr lang="ru-RU" sz="4400" dirty="0" err="1"/>
              <a:t>What</a:t>
            </a:r>
            <a:r>
              <a:rPr lang="ru-RU" sz="4400" dirty="0"/>
              <a:t> </a:t>
            </a:r>
            <a:r>
              <a:rPr lang="ru-RU" sz="4400" dirty="0" err="1"/>
              <a:t>did</a:t>
            </a:r>
            <a:r>
              <a:rPr lang="ru-RU" sz="4400" dirty="0"/>
              <a:t> </a:t>
            </a:r>
            <a:r>
              <a:rPr lang="ru-RU" sz="4400" dirty="0" err="1"/>
              <a:t>he</a:t>
            </a:r>
            <a:r>
              <a:rPr lang="ru-RU" sz="4400" dirty="0"/>
              <a:t> </a:t>
            </a:r>
            <a:r>
              <a:rPr lang="ru-RU" sz="4400" dirty="0" err="1"/>
              <a:t>give</a:t>
            </a:r>
            <a:r>
              <a:rPr lang="ru-RU" sz="4400" dirty="0"/>
              <a:t> </a:t>
            </a:r>
            <a:r>
              <a:rPr lang="ru-RU" sz="4400" dirty="0" err="1"/>
              <a:t>you</a:t>
            </a:r>
            <a:r>
              <a:rPr lang="ru-RU" sz="4400" dirty="0"/>
              <a:t>? - A </a:t>
            </a:r>
            <a:r>
              <a:rPr lang="ru-RU" sz="4400" dirty="0" err="1"/>
              <a:t>cigarette</a:t>
            </a:r>
            <a:r>
              <a:rPr lang="ru-RU" sz="4400" dirty="0"/>
              <a:t>. </a:t>
            </a:r>
          </a:p>
          <a:p>
            <a:r>
              <a:rPr lang="ru-RU" sz="4400" dirty="0"/>
              <a:t>Что он тебе дал? - Сигарету. </a:t>
            </a:r>
            <a:r>
              <a:rPr lang="en-US" sz="4400" dirty="0" smtClean="0"/>
              <a:t>			</a:t>
            </a:r>
          </a:p>
          <a:p>
            <a:endParaRPr lang="ru-RU" sz="4400" dirty="0"/>
          </a:p>
          <a:p>
            <a:r>
              <a:rPr lang="ru-RU" sz="4400" dirty="0"/>
              <a:t>I </a:t>
            </a:r>
            <a:r>
              <a:rPr lang="ru-RU" sz="4400" dirty="0" err="1"/>
              <a:t>saw</a:t>
            </a:r>
            <a:r>
              <a:rPr lang="ru-RU" sz="4400" dirty="0"/>
              <a:t> a </a:t>
            </a:r>
            <a:r>
              <a:rPr lang="ru-RU" sz="4400" dirty="0" err="1"/>
              <a:t>letter</a:t>
            </a:r>
            <a:r>
              <a:rPr lang="ru-RU" sz="4400" dirty="0"/>
              <a:t> </a:t>
            </a:r>
            <a:r>
              <a:rPr lang="ru-RU" sz="4400" dirty="0" err="1"/>
              <a:t>on</a:t>
            </a:r>
            <a:r>
              <a:rPr lang="ru-RU" sz="4400" dirty="0"/>
              <a:t> </a:t>
            </a:r>
            <a:r>
              <a:rPr lang="ru-RU" sz="4400" dirty="0" err="1"/>
              <a:t>the</a:t>
            </a:r>
            <a:r>
              <a:rPr lang="ru-RU" sz="4400" dirty="0"/>
              <a:t> </a:t>
            </a:r>
            <a:r>
              <a:rPr lang="ru-RU" sz="4400" dirty="0" err="1"/>
              <a:t>table</a:t>
            </a:r>
            <a:r>
              <a:rPr lang="ru-RU" sz="4400" dirty="0"/>
              <a:t>. </a:t>
            </a:r>
          </a:p>
          <a:p>
            <a:r>
              <a:rPr lang="ru-RU" sz="4400" dirty="0"/>
              <a:t>Я увидел (какое-то) письмо на столе. </a:t>
            </a:r>
          </a:p>
          <a:p>
            <a:endParaRPr lang="ru-RU" sz="4400" dirty="0"/>
          </a:p>
          <a:p>
            <a:r>
              <a:rPr lang="ru-RU" sz="4400" dirty="0"/>
              <a:t>I </a:t>
            </a:r>
            <a:r>
              <a:rPr lang="ru-RU" sz="4400" dirty="0" err="1"/>
              <a:t>saw</a:t>
            </a:r>
            <a:r>
              <a:rPr lang="ru-RU" sz="4400" dirty="0"/>
              <a:t> </a:t>
            </a:r>
            <a:r>
              <a:rPr lang="ru-RU" sz="4400" dirty="0" err="1"/>
              <a:t>letters</a:t>
            </a:r>
            <a:r>
              <a:rPr lang="ru-RU" sz="4400" dirty="0"/>
              <a:t> </a:t>
            </a:r>
            <a:r>
              <a:rPr lang="ru-RU" sz="4400" dirty="0" err="1"/>
              <a:t>on</a:t>
            </a:r>
            <a:r>
              <a:rPr lang="ru-RU" sz="4400" dirty="0"/>
              <a:t> </a:t>
            </a:r>
            <a:r>
              <a:rPr lang="ru-RU" sz="4400" dirty="0" err="1"/>
              <a:t>the</a:t>
            </a:r>
            <a:r>
              <a:rPr lang="ru-RU" sz="4400" dirty="0"/>
              <a:t> </a:t>
            </a:r>
            <a:r>
              <a:rPr lang="ru-RU" sz="4400" dirty="0" err="1"/>
              <a:t>table</a:t>
            </a:r>
            <a:r>
              <a:rPr lang="ru-RU" sz="4400" dirty="0"/>
              <a:t>. </a:t>
            </a:r>
          </a:p>
          <a:p>
            <a:r>
              <a:rPr lang="ru-RU" sz="4400" dirty="0"/>
              <a:t>Я увидел (какие-то) письма на столе. </a:t>
            </a:r>
          </a:p>
          <a:p>
            <a:endParaRPr lang="ru-RU" sz="4400" dirty="0"/>
          </a:p>
          <a:p>
            <a:r>
              <a:rPr lang="ru-RU" sz="4400" dirty="0"/>
              <a:t>I </a:t>
            </a:r>
            <a:r>
              <a:rPr lang="ru-RU" sz="4400" dirty="0" err="1"/>
              <a:t>saw</a:t>
            </a:r>
            <a:r>
              <a:rPr lang="ru-RU" sz="4400" dirty="0"/>
              <a:t> </a:t>
            </a:r>
            <a:r>
              <a:rPr lang="ru-RU" sz="4400" dirty="0" err="1"/>
              <a:t>snow</a:t>
            </a:r>
            <a:r>
              <a:rPr lang="ru-RU" sz="4400" dirty="0"/>
              <a:t> </a:t>
            </a:r>
            <a:r>
              <a:rPr lang="ru-RU" sz="4400" dirty="0" err="1"/>
              <a:t>in</a:t>
            </a:r>
            <a:r>
              <a:rPr lang="ru-RU" sz="4400" dirty="0"/>
              <a:t> </a:t>
            </a:r>
            <a:r>
              <a:rPr lang="ru-RU" sz="4400" dirty="0" err="1"/>
              <a:t>the</a:t>
            </a:r>
            <a:r>
              <a:rPr lang="ru-RU" sz="4400" dirty="0"/>
              <a:t> </a:t>
            </a:r>
            <a:r>
              <a:rPr lang="ru-RU" sz="4400" dirty="0" err="1"/>
              <a:t>fields</a:t>
            </a:r>
            <a:r>
              <a:rPr lang="ru-RU" sz="4400" dirty="0"/>
              <a:t>. </a:t>
            </a:r>
          </a:p>
          <a:p>
            <a:r>
              <a:rPr lang="ru-RU" sz="4400" dirty="0"/>
              <a:t>Я увидел снег в полях. </a:t>
            </a:r>
          </a:p>
          <a:p>
            <a:endParaRPr lang="ru-RU" sz="4400" dirty="0"/>
          </a:p>
          <a:p>
            <a:r>
              <a:rPr lang="ru-RU" sz="4400" dirty="0"/>
              <a:t>Определённый артикль показывает, что говорящий имеет в виду конкретный предмет или понятие, которые хорошо известны его собеседнику, например: </a:t>
            </a:r>
          </a:p>
          <a:p>
            <a:endParaRPr lang="ru-RU" sz="4400" dirty="0"/>
          </a:p>
          <a:p>
            <a:r>
              <a:rPr lang="ru-RU" sz="4400" dirty="0" err="1"/>
              <a:t>Ann</a:t>
            </a:r>
            <a:r>
              <a:rPr lang="ru-RU" sz="4400" dirty="0"/>
              <a:t>, </a:t>
            </a:r>
            <a:r>
              <a:rPr lang="ru-RU" sz="4400" dirty="0" err="1"/>
              <a:t>put</a:t>
            </a:r>
            <a:r>
              <a:rPr lang="ru-RU" sz="4400" dirty="0"/>
              <a:t> </a:t>
            </a:r>
            <a:r>
              <a:rPr lang="ru-RU" sz="4400" dirty="0" err="1"/>
              <a:t>the</a:t>
            </a:r>
            <a:r>
              <a:rPr lang="ru-RU" sz="4400" dirty="0"/>
              <a:t> </a:t>
            </a:r>
            <a:r>
              <a:rPr lang="ru-RU" sz="4400" dirty="0" err="1"/>
              <a:t>kettle</a:t>
            </a:r>
            <a:r>
              <a:rPr lang="ru-RU" sz="4400" dirty="0"/>
              <a:t> </a:t>
            </a:r>
            <a:r>
              <a:rPr lang="ru-RU" sz="4400" dirty="0" err="1"/>
              <a:t>on</a:t>
            </a:r>
            <a:r>
              <a:rPr lang="ru-RU" sz="4400" dirty="0"/>
              <a:t> </a:t>
            </a:r>
            <a:r>
              <a:rPr lang="ru-RU" sz="4400" dirty="0" err="1"/>
              <a:t>the</a:t>
            </a:r>
            <a:r>
              <a:rPr lang="ru-RU" sz="4400" dirty="0"/>
              <a:t> </a:t>
            </a:r>
            <a:r>
              <a:rPr lang="ru-RU" sz="4400" dirty="0" err="1"/>
              <a:t>stove</a:t>
            </a:r>
            <a:r>
              <a:rPr lang="ru-RU" sz="4400" dirty="0"/>
              <a:t>, </a:t>
            </a:r>
            <a:r>
              <a:rPr lang="ru-RU" sz="4400" dirty="0" err="1"/>
              <a:t>please</a:t>
            </a:r>
            <a:r>
              <a:rPr lang="ru-RU" sz="4400" dirty="0"/>
              <a:t>. </a:t>
            </a:r>
          </a:p>
          <a:p>
            <a:r>
              <a:rPr lang="ru-RU" sz="4400" dirty="0"/>
              <a:t>Аня, поставь чайник на плиту, пожалуйста. </a:t>
            </a:r>
          </a:p>
          <a:p>
            <a:endParaRPr lang="ru-RU" sz="4400" dirty="0"/>
          </a:p>
          <a:p>
            <a:r>
              <a:rPr lang="ru-RU" sz="4400" dirty="0"/>
              <a:t>Артикли относятся непосредственно к существительному, но если у существительного есть определение, то артикли ставятся перед всеми определениями, например: </a:t>
            </a:r>
          </a:p>
          <a:p>
            <a:endParaRPr lang="ru-RU" sz="4400" dirty="0"/>
          </a:p>
          <a:p>
            <a:r>
              <a:rPr lang="ru-RU" sz="4400" dirty="0"/>
              <a:t>a </a:t>
            </a:r>
            <a:r>
              <a:rPr lang="ru-RU" sz="4400" dirty="0" err="1"/>
              <a:t>cat</a:t>
            </a:r>
            <a:r>
              <a:rPr lang="ru-RU" sz="4400" dirty="0"/>
              <a:t> / a </a:t>
            </a:r>
            <a:r>
              <a:rPr lang="ru-RU" sz="4400" dirty="0" err="1"/>
              <a:t>black</a:t>
            </a:r>
            <a:r>
              <a:rPr lang="ru-RU" sz="4400" dirty="0"/>
              <a:t> </a:t>
            </a:r>
            <a:r>
              <a:rPr lang="ru-RU" sz="4400" dirty="0" err="1"/>
              <a:t>cat</a:t>
            </a:r>
            <a:r>
              <a:rPr lang="ru-RU" sz="4400" dirty="0"/>
              <a:t> / a </a:t>
            </a:r>
            <a:r>
              <a:rPr lang="ru-RU" sz="4400" dirty="0" err="1"/>
              <a:t>dirty</a:t>
            </a:r>
            <a:r>
              <a:rPr lang="ru-RU" sz="4400" dirty="0"/>
              <a:t> </a:t>
            </a:r>
            <a:r>
              <a:rPr lang="ru-RU" sz="4400" dirty="0" err="1"/>
              <a:t>black</a:t>
            </a:r>
            <a:r>
              <a:rPr lang="ru-RU" sz="4400" dirty="0"/>
              <a:t> </a:t>
            </a:r>
            <a:r>
              <a:rPr lang="ru-RU" sz="4400" dirty="0" err="1"/>
              <a:t>cat</a:t>
            </a:r>
            <a:r>
              <a:rPr lang="ru-RU" sz="4400" dirty="0"/>
              <a:t> </a:t>
            </a:r>
          </a:p>
          <a:p>
            <a:r>
              <a:rPr lang="ru-RU" sz="4400" dirty="0"/>
              <a:t>кот / чёрный кот/ грязный чёрный кот </a:t>
            </a:r>
          </a:p>
          <a:p>
            <a:endParaRPr lang="ru-RU" sz="4400" dirty="0"/>
          </a:p>
          <a:p>
            <a:r>
              <a:rPr lang="ru-RU" sz="4400" dirty="0" err="1"/>
              <a:t>the</a:t>
            </a:r>
            <a:r>
              <a:rPr lang="ru-RU" sz="4400" dirty="0"/>
              <a:t> </a:t>
            </a:r>
            <a:r>
              <a:rPr lang="ru-RU" sz="4400" dirty="0" err="1"/>
              <a:t>man</a:t>
            </a:r>
            <a:r>
              <a:rPr lang="ru-RU" sz="4400" dirty="0"/>
              <a:t> / </a:t>
            </a:r>
            <a:r>
              <a:rPr lang="ru-RU" sz="4400" dirty="0" err="1"/>
              <a:t>the</a:t>
            </a:r>
            <a:r>
              <a:rPr lang="ru-RU" sz="4400" dirty="0"/>
              <a:t> </a:t>
            </a:r>
            <a:r>
              <a:rPr lang="ru-RU" sz="4400" dirty="0" err="1"/>
              <a:t>old</a:t>
            </a:r>
            <a:r>
              <a:rPr lang="ru-RU" sz="4400" dirty="0"/>
              <a:t> </a:t>
            </a:r>
            <a:r>
              <a:rPr lang="ru-RU" sz="4400" dirty="0" err="1"/>
              <a:t>man</a:t>
            </a:r>
            <a:r>
              <a:rPr lang="ru-RU" sz="4400" dirty="0"/>
              <a:t> / </a:t>
            </a:r>
            <a:r>
              <a:rPr lang="ru-RU" sz="4400" dirty="0" err="1"/>
              <a:t>the</a:t>
            </a:r>
            <a:r>
              <a:rPr lang="ru-RU" sz="4400" dirty="0"/>
              <a:t> </a:t>
            </a:r>
            <a:r>
              <a:rPr lang="ru-RU" sz="4400" dirty="0" err="1"/>
              <a:t>fat</a:t>
            </a:r>
            <a:r>
              <a:rPr lang="ru-RU" sz="4400" dirty="0"/>
              <a:t> </a:t>
            </a:r>
            <a:r>
              <a:rPr lang="ru-RU" sz="4400" dirty="0" err="1"/>
              <a:t>old</a:t>
            </a:r>
            <a:r>
              <a:rPr lang="ru-RU" sz="4400" dirty="0"/>
              <a:t> </a:t>
            </a:r>
            <a:r>
              <a:rPr lang="ru-RU" sz="4400" dirty="0" err="1"/>
              <a:t>man</a:t>
            </a:r>
            <a:r>
              <a:rPr lang="ru-RU" sz="4400" dirty="0"/>
              <a:t> </a:t>
            </a:r>
          </a:p>
          <a:p>
            <a:r>
              <a:rPr lang="ru-RU" sz="4400" dirty="0"/>
              <a:t>человек / пожилой человек / толстый пожилой человек.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457770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Plural</a:t>
            </a:r>
            <a:r>
              <a:rPr lang="ru-RU" dirty="0"/>
              <a:t> </a:t>
            </a:r>
            <a:r>
              <a:rPr lang="ru-RU" dirty="0" err="1"/>
              <a:t>form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nouns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/>
              <a:t>a </a:t>
            </a:r>
            <a:r>
              <a:rPr lang="ru-RU" dirty="0" err="1"/>
              <a:t>book</a:t>
            </a:r>
            <a:r>
              <a:rPr lang="ru-RU" dirty="0"/>
              <a:t> - </a:t>
            </a:r>
            <a:r>
              <a:rPr lang="ru-RU" dirty="0" err="1"/>
              <a:t>books</a:t>
            </a:r>
            <a:r>
              <a:rPr lang="ru-RU" dirty="0"/>
              <a:t> </a:t>
            </a:r>
            <a:r>
              <a:rPr lang="en-US" dirty="0" smtClean="0"/>
              <a:t> </a:t>
            </a:r>
            <a:r>
              <a:rPr lang="ru-RU" dirty="0" smtClean="0"/>
              <a:t>книга </a:t>
            </a:r>
            <a:r>
              <a:rPr lang="ru-RU" dirty="0"/>
              <a:t>- книги </a:t>
            </a:r>
            <a:r>
              <a:rPr lang="en-US" dirty="0" smtClean="0"/>
              <a:t> </a:t>
            </a:r>
            <a:r>
              <a:rPr lang="ru-RU" dirty="0" smtClean="0"/>
              <a:t>a </a:t>
            </a:r>
            <a:r>
              <a:rPr lang="ru-RU" dirty="0" err="1"/>
              <a:t>table</a:t>
            </a:r>
            <a:r>
              <a:rPr lang="ru-RU" dirty="0"/>
              <a:t> - </a:t>
            </a:r>
            <a:r>
              <a:rPr lang="ru-RU" dirty="0" err="1"/>
              <a:t>tables</a:t>
            </a:r>
            <a:r>
              <a:rPr lang="ru-RU" dirty="0"/>
              <a:t> </a:t>
            </a:r>
            <a:r>
              <a:rPr lang="en-US" dirty="0" smtClean="0"/>
              <a:t> </a:t>
            </a:r>
            <a:r>
              <a:rPr lang="ru-RU" dirty="0" smtClean="0"/>
              <a:t>стол </a:t>
            </a:r>
            <a:r>
              <a:rPr lang="ru-RU" dirty="0"/>
              <a:t>- столы </a:t>
            </a:r>
            <a:r>
              <a:rPr lang="en-US" dirty="0" smtClean="0"/>
              <a:t> </a:t>
            </a:r>
            <a:r>
              <a:rPr lang="ru-RU" dirty="0" smtClean="0"/>
              <a:t>a </a:t>
            </a:r>
            <a:r>
              <a:rPr lang="ru-RU" dirty="0" err="1"/>
              <a:t>bridge</a:t>
            </a:r>
            <a:r>
              <a:rPr lang="ru-RU" dirty="0"/>
              <a:t> - </a:t>
            </a:r>
            <a:r>
              <a:rPr lang="ru-RU" dirty="0" err="1"/>
              <a:t>bridges</a:t>
            </a:r>
            <a:r>
              <a:rPr lang="ru-RU" dirty="0"/>
              <a:t> </a:t>
            </a:r>
            <a:r>
              <a:rPr lang="en-US" dirty="0" smtClean="0"/>
              <a:t> </a:t>
            </a:r>
            <a:r>
              <a:rPr lang="ru-RU" dirty="0" smtClean="0"/>
              <a:t>мост </a:t>
            </a:r>
            <a:r>
              <a:rPr lang="ru-RU" dirty="0"/>
              <a:t>- мосты </a:t>
            </a:r>
            <a:r>
              <a:rPr lang="en-US" dirty="0" smtClean="0"/>
              <a:t> </a:t>
            </a:r>
            <a:r>
              <a:rPr lang="ru-RU" dirty="0" smtClean="0"/>
              <a:t>a </a:t>
            </a:r>
            <a:r>
              <a:rPr lang="ru-RU" dirty="0" err="1"/>
              <a:t>boy</a:t>
            </a:r>
            <a:r>
              <a:rPr lang="ru-RU" dirty="0"/>
              <a:t> - </a:t>
            </a:r>
            <a:r>
              <a:rPr lang="ru-RU" dirty="0" err="1"/>
              <a:t>boys</a:t>
            </a:r>
            <a:r>
              <a:rPr lang="ru-RU" dirty="0"/>
              <a:t> </a:t>
            </a:r>
          </a:p>
          <a:p>
            <a:r>
              <a:rPr lang="ru-RU" dirty="0"/>
              <a:t>мальчик - мальчики </a:t>
            </a:r>
          </a:p>
          <a:p>
            <a:pPr marL="114300" indent="0">
              <a:buNone/>
            </a:pPr>
            <a:endParaRPr lang="ru-RU" dirty="0"/>
          </a:p>
          <a:p>
            <a:r>
              <a:rPr lang="ru-RU" dirty="0"/>
              <a:t>Существительные, оканчивающиеся на "-f/-</a:t>
            </a:r>
            <a:r>
              <a:rPr lang="ru-RU" dirty="0" err="1"/>
              <a:t>fe</a:t>
            </a:r>
            <a:r>
              <a:rPr lang="ru-RU" dirty="0"/>
              <a:t>", во множественном числе пишутся с "-</a:t>
            </a:r>
            <a:r>
              <a:rPr lang="ru-RU" dirty="0" err="1"/>
              <a:t>ves</a:t>
            </a:r>
            <a:r>
              <a:rPr lang="ru-RU" dirty="0"/>
              <a:t>". Если слово в единственном числе оканчивается на "-о", то к нему во множественном числе прибавляется суффикс "-</a:t>
            </a:r>
            <a:r>
              <a:rPr lang="ru-RU" dirty="0" err="1"/>
              <a:t>es</a:t>
            </a:r>
            <a:r>
              <a:rPr lang="ru-RU" dirty="0"/>
              <a:t>". Если же слово оканчивается на "-y" с предшествующим согласным, то во множественном числе к нему прибавляется суффикс "-</a:t>
            </a:r>
            <a:r>
              <a:rPr lang="ru-RU" dirty="0" err="1"/>
              <a:t>es</a:t>
            </a:r>
            <a:r>
              <a:rPr lang="ru-RU" dirty="0"/>
              <a:t>", а буква "y" переходит в "i", например: </a:t>
            </a:r>
          </a:p>
          <a:p>
            <a:endParaRPr lang="ru-RU" dirty="0"/>
          </a:p>
          <a:p>
            <a:r>
              <a:rPr lang="ru-RU" dirty="0" err="1"/>
              <a:t>leaf</a:t>
            </a:r>
            <a:r>
              <a:rPr lang="ru-RU" dirty="0"/>
              <a:t> - </a:t>
            </a:r>
            <a:r>
              <a:rPr lang="ru-RU" dirty="0" err="1"/>
              <a:t>leaves</a:t>
            </a:r>
            <a:r>
              <a:rPr lang="ru-RU" dirty="0"/>
              <a:t> </a:t>
            </a:r>
            <a:r>
              <a:rPr lang="en-US" dirty="0" smtClean="0"/>
              <a:t> </a:t>
            </a:r>
            <a:r>
              <a:rPr lang="ru-RU" dirty="0" smtClean="0"/>
              <a:t>лист </a:t>
            </a:r>
            <a:r>
              <a:rPr lang="ru-RU" dirty="0"/>
              <a:t>- листья </a:t>
            </a:r>
            <a:r>
              <a:rPr lang="en-US" dirty="0" smtClean="0"/>
              <a:t> </a:t>
            </a:r>
            <a:r>
              <a:rPr lang="ru-RU" dirty="0" err="1" smtClean="0"/>
              <a:t>life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lives</a:t>
            </a:r>
            <a:r>
              <a:rPr lang="ru-RU" dirty="0"/>
              <a:t> </a:t>
            </a:r>
            <a:r>
              <a:rPr lang="en-US" dirty="0" smtClean="0"/>
              <a:t> </a:t>
            </a:r>
            <a:r>
              <a:rPr lang="ru-RU" dirty="0" smtClean="0"/>
              <a:t>жизнь </a:t>
            </a:r>
            <a:r>
              <a:rPr lang="ru-RU" dirty="0"/>
              <a:t>- жизни </a:t>
            </a:r>
            <a:r>
              <a:rPr lang="en-US" dirty="0" smtClean="0"/>
              <a:t> </a:t>
            </a:r>
            <a:r>
              <a:rPr lang="ru-RU" dirty="0" err="1" smtClean="0"/>
              <a:t>tomato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tomatoes</a:t>
            </a:r>
            <a:r>
              <a:rPr lang="ru-RU" dirty="0"/>
              <a:t> </a:t>
            </a:r>
            <a:r>
              <a:rPr lang="en-US" dirty="0" smtClean="0"/>
              <a:t> </a:t>
            </a:r>
            <a:r>
              <a:rPr lang="ru-RU" dirty="0" smtClean="0"/>
              <a:t>помидор </a:t>
            </a:r>
            <a:r>
              <a:rPr lang="ru-RU" dirty="0"/>
              <a:t>- помидоры </a:t>
            </a:r>
            <a:r>
              <a:rPr lang="en-US" dirty="0" smtClean="0"/>
              <a:t> </a:t>
            </a:r>
          </a:p>
          <a:p>
            <a:r>
              <a:rPr lang="ru-RU" dirty="0" err="1" smtClean="0"/>
              <a:t>Negro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Negroes</a:t>
            </a:r>
            <a:r>
              <a:rPr lang="ru-RU" dirty="0"/>
              <a:t> </a:t>
            </a:r>
            <a:r>
              <a:rPr lang="en-US" dirty="0" smtClean="0"/>
              <a:t> </a:t>
            </a:r>
            <a:r>
              <a:rPr lang="ru-RU" dirty="0" smtClean="0"/>
              <a:t>негр </a:t>
            </a:r>
            <a:r>
              <a:rPr lang="ru-RU" dirty="0"/>
              <a:t>- негры </a:t>
            </a:r>
            <a:r>
              <a:rPr lang="en-US" dirty="0" smtClean="0"/>
              <a:t> </a:t>
            </a:r>
            <a:r>
              <a:rPr lang="ru-RU" dirty="0" err="1" smtClean="0"/>
              <a:t>army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armies</a:t>
            </a:r>
            <a:r>
              <a:rPr lang="ru-RU" dirty="0"/>
              <a:t> </a:t>
            </a:r>
            <a:r>
              <a:rPr lang="en-US" dirty="0" smtClean="0"/>
              <a:t> </a:t>
            </a:r>
            <a:r>
              <a:rPr lang="ru-RU" dirty="0" smtClean="0"/>
              <a:t>армия </a:t>
            </a:r>
            <a:r>
              <a:rPr lang="ru-RU" dirty="0"/>
              <a:t>- армии </a:t>
            </a:r>
            <a:r>
              <a:rPr lang="en-US" dirty="0" smtClean="0"/>
              <a:t> </a:t>
            </a:r>
            <a:r>
              <a:rPr lang="ru-RU" dirty="0" err="1" smtClean="0"/>
              <a:t>family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families</a:t>
            </a:r>
            <a:r>
              <a:rPr lang="ru-RU" dirty="0"/>
              <a:t> </a:t>
            </a:r>
            <a:r>
              <a:rPr lang="en-US" dirty="0" smtClean="0"/>
              <a:t> </a:t>
            </a:r>
            <a:r>
              <a:rPr lang="ru-RU" dirty="0" smtClean="0"/>
              <a:t>семья </a:t>
            </a:r>
            <a:r>
              <a:rPr lang="ru-RU" dirty="0"/>
              <a:t>- семьи.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80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Plural form of nouns. </a:t>
            </a:r>
            <a:r>
              <a:rPr lang="en-US" dirty="0" smtClean="0"/>
              <a:t>IRREGULAR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92500" lnSpcReduction="10000"/>
          </a:bodyPr>
          <a:lstStyle/>
          <a:p>
            <a:r>
              <a:rPr lang="en-US" dirty="0"/>
              <a:t>man </a:t>
            </a:r>
          </a:p>
          <a:p>
            <a:r>
              <a:rPr lang="en-US" dirty="0"/>
              <a:t>woman </a:t>
            </a:r>
          </a:p>
          <a:p>
            <a:r>
              <a:rPr lang="en-US" dirty="0"/>
              <a:t>mouse </a:t>
            </a:r>
          </a:p>
          <a:p>
            <a:r>
              <a:rPr lang="en-US" dirty="0"/>
              <a:t>tooth </a:t>
            </a:r>
          </a:p>
          <a:p>
            <a:r>
              <a:rPr lang="en-US" dirty="0"/>
              <a:t>foot </a:t>
            </a:r>
          </a:p>
          <a:p>
            <a:r>
              <a:rPr lang="en-US" dirty="0"/>
              <a:t>child </a:t>
            </a:r>
          </a:p>
          <a:p>
            <a:r>
              <a:rPr lang="en-US" dirty="0"/>
              <a:t>ox </a:t>
            </a:r>
          </a:p>
          <a:p>
            <a:r>
              <a:rPr lang="en-US" dirty="0"/>
              <a:t>goose </a:t>
            </a:r>
          </a:p>
          <a:p>
            <a:r>
              <a:rPr lang="en-US" dirty="0"/>
              <a:t>sheep </a:t>
            </a:r>
          </a:p>
          <a:p>
            <a:r>
              <a:rPr lang="en-US" dirty="0"/>
              <a:t>deer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men </a:t>
            </a:r>
            <a:endParaRPr lang="en-US" dirty="0"/>
          </a:p>
          <a:p>
            <a:r>
              <a:rPr lang="en-US" dirty="0"/>
              <a:t>women </a:t>
            </a:r>
          </a:p>
          <a:p>
            <a:r>
              <a:rPr lang="en-US" dirty="0"/>
              <a:t>mice </a:t>
            </a:r>
          </a:p>
          <a:p>
            <a:r>
              <a:rPr lang="en-US" dirty="0"/>
              <a:t>teeth </a:t>
            </a:r>
          </a:p>
          <a:p>
            <a:r>
              <a:rPr lang="en-US" dirty="0"/>
              <a:t>feet </a:t>
            </a:r>
          </a:p>
          <a:p>
            <a:r>
              <a:rPr lang="en-US" dirty="0"/>
              <a:t>children </a:t>
            </a:r>
          </a:p>
          <a:p>
            <a:r>
              <a:rPr lang="en-US" dirty="0"/>
              <a:t>oxen </a:t>
            </a:r>
          </a:p>
          <a:p>
            <a:r>
              <a:rPr lang="en-US" dirty="0"/>
              <a:t>geese </a:t>
            </a:r>
          </a:p>
          <a:p>
            <a:r>
              <a:rPr lang="en-US" dirty="0"/>
              <a:t>sheep </a:t>
            </a:r>
          </a:p>
          <a:p>
            <a:r>
              <a:rPr lang="en-US" dirty="0"/>
              <a:t>deer </a:t>
            </a:r>
          </a:p>
          <a:p>
            <a:endParaRPr lang="en-US" dirty="0" smtClean="0"/>
          </a:p>
          <a:p>
            <a:r>
              <a:rPr lang="ru-RU" dirty="0" smtClean="0"/>
              <a:t>мужчины</a:t>
            </a:r>
            <a:r>
              <a:rPr lang="ru-RU" dirty="0"/>
              <a:t>, люди </a:t>
            </a:r>
          </a:p>
          <a:p>
            <a:r>
              <a:rPr lang="ru-RU" dirty="0"/>
              <a:t>женщины </a:t>
            </a:r>
          </a:p>
          <a:p>
            <a:r>
              <a:rPr lang="ru-RU" dirty="0"/>
              <a:t>мыши </a:t>
            </a:r>
          </a:p>
          <a:p>
            <a:r>
              <a:rPr lang="ru-RU" dirty="0"/>
              <a:t>зубы </a:t>
            </a:r>
          </a:p>
          <a:p>
            <a:r>
              <a:rPr lang="ru-RU" dirty="0"/>
              <a:t>ступни, ноги </a:t>
            </a:r>
          </a:p>
          <a:p>
            <a:r>
              <a:rPr lang="ru-RU" dirty="0"/>
              <a:t>дети </a:t>
            </a:r>
          </a:p>
          <a:p>
            <a:r>
              <a:rPr lang="ru-RU" dirty="0"/>
              <a:t>быки </a:t>
            </a:r>
          </a:p>
          <a:p>
            <a:r>
              <a:rPr lang="ru-RU" dirty="0"/>
              <a:t>гуси </a:t>
            </a:r>
          </a:p>
          <a:p>
            <a:r>
              <a:rPr lang="ru-RU" dirty="0"/>
              <a:t>овцы </a:t>
            </a:r>
          </a:p>
          <a:p>
            <a:r>
              <a:rPr lang="ru-RU" dirty="0"/>
              <a:t>олени </a:t>
            </a:r>
          </a:p>
        </p:txBody>
      </p:sp>
    </p:spTree>
    <p:extLst>
      <p:ext uri="{BB962C8B-B14F-4D97-AF65-F5344CB8AC3E}">
        <p14:creationId xmlns:p14="http://schemas.microsoft.com/office/powerpoint/2010/main" val="1046614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Possessive</a:t>
            </a:r>
            <a:r>
              <a:rPr lang="ru-RU" dirty="0"/>
              <a:t> </a:t>
            </a:r>
            <a:r>
              <a:rPr lang="ru-RU" dirty="0" err="1"/>
              <a:t>case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nouns</a:t>
            </a:r>
            <a:r>
              <a:rPr lang="ru-RU" dirty="0"/>
              <a:t>. Притяжательный падеж </a:t>
            </a:r>
            <a:r>
              <a:rPr lang="ru-RU" dirty="0" smtClean="0"/>
              <a:t>существительных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500" dirty="0" smtClean="0"/>
              <a:t>Существительные </a:t>
            </a:r>
            <a:r>
              <a:rPr lang="ru-RU" sz="2500" dirty="0"/>
              <a:t>в английском языке имеют два падежа: общий падеж и родительный или притяжательный падеж. В общем падеже существительные не имеют никаких окончаний и отвечают на вопрос "кто, что"; притяжательный падеж образуется путём прибавления суффикса "-'s" к существительным в единственном числе, а также к тем существительным во множественном числе, которые образуют его не по правилам , например: </a:t>
            </a:r>
            <a:r>
              <a:rPr lang="ru-RU" sz="2500" dirty="0" err="1"/>
              <a:t>boy's</a:t>
            </a:r>
            <a:r>
              <a:rPr lang="ru-RU" sz="2500" dirty="0"/>
              <a:t>, </a:t>
            </a:r>
            <a:r>
              <a:rPr lang="ru-RU" sz="2500" dirty="0" err="1"/>
              <a:t>girl's</a:t>
            </a:r>
            <a:r>
              <a:rPr lang="ru-RU" sz="2500" dirty="0"/>
              <a:t>, </a:t>
            </a:r>
            <a:r>
              <a:rPr lang="ru-RU" sz="2500" dirty="0" err="1"/>
              <a:t>men's</a:t>
            </a:r>
            <a:r>
              <a:rPr lang="ru-RU" sz="2500" dirty="0"/>
              <a:t>, </a:t>
            </a:r>
            <a:r>
              <a:rPr lang="ru-RU" sz="2500" dirty="0" err="1"/>
              <a:t>children's</a:t>
            </a:r>
            <a:r>
              <a:rPr lang="ru-RU" sz="2500" dirty="0"/>
              <a:t>, и отвечает на вопрос "чей". Апостроф "-'" прибавляется к существительным во множественном числе: </a:t>
            </a:r>
            <a:r>
              <a:rPr lang="ru-RU" sz="2500" dirty="0" err="1"/>
              <a:t>soldiers</a:t>
            </a:r>
            <a:r>
              <a:rPr lang="ru-RU" sz="2500" dirty="0"/>
              <a:t>', </a:t>
            </a:r>
            <a:r>
              <a:rPr lang="ru-RU" sz="2500" dirty="0" err="1"/>
              <a:t>workers</a:t>
            </a:r>
            <a:r>
              <a:rPr lang="ru-RU" sz="2500" dirty="0"/>
              <a:t>'. </a:t>
            </a:r>
          </a:p>
          <a:p>
            <a:endParaRPr lang="ru-RU" sz="2500" dirty="0"/>
          </a:p>
          <a:p>
            <a:r>
              <a:rPr lang="ru-RU" sz="2500" dirty="0" err="1"/>
              <a:t>Тhis</a:t>
            </a:r>
            <a:r>
              <a:rPr lang="ru-RU" sz="2500" dirty="0"/>
              <a:t> </a:t>
            </a:r>
            <a:r>
              <a:rPr lang="ru-RU" sz="2500" dirty="0" err="1"/>
              <a:t>is</a:t>
            </a:r>
            <a:r>
              <a:rPr lang="ru-RU" sz="2500" dirty="0"/>
              <a:t> </a:t>
            </a:r>
            <a:r>
              <a:rPr lang="ru-RU" sz="2500" dirty="0" err="1"/>
              <a:t>the</a:t>
            </a:r>
            <a:r>
              <a:rPr lang="ru-RU" sz="2500" dirty="0"/>
              <a:t> </a:t>
            </a:r>
            <a:r>
              <a:rPr lang="ru-RU" sz="2500" dirty="0" err="1"/>
              <a:t>boy's</a:t>
            </a:r>
            <a:r>
              <a:rPr lang="ru-RU" sz="2500" dirty="0"/>
              <a:t> </a:t>
            </a:r>
            <a:r>
              <a:rPr lang="ru-RU" sz="2500" dirty="0" err="1"/>
              <a:t>book</a:t>
            </a:r>
            <a:r>
              <a:rPr lang="ru-RU" sz="2500" dirty="0"/>
              <a:t>. </a:t>
            </a:r>
          </a:p>
          <a:p>
            <a:r>
              <a:rPr lang="ru-RU" sz="2500" dirty="0" err="1"/>
              <a:t>These</a:t>
            </a:r>
            <a:r>
              <a:rPr lang="ru-RU" sz="2500" dirty="0"/>
              <a:t> </a:t>
            </a:r>
            <a:r>
              <a:rPr lang="ru-RU" sz="2500" dirty="0" err="1"/>
              <a:t>are</a:t>
            </a:r>
            <a:r>
              <a:rPr lang="ru-RU" sz="2500" dirty="0"/>
              <a:t> </a:t>
            </a:r>
            <a:r>
              <a:rPr lang="ru-RU" sz="2500" dirty="0" err="1"/>
              <a:t>the</a:t>
            </a:r>
            <a:r>
              <a:rPr lang="ru-RU" sz="2500" dirty="0"/>
              <a:t> </a:t>
            </a:r>
            <a:r>
              <a:rPr lang="ru-RU" sz="2500" dirty="0" err="1"/>
              <a:t>boys</a:t>
            </a:r>
            <a:r>
              <a:rPr lang="ru-RU" sz="2500" dirty="0"/>
              <a:t>' </a:t>
            </a:r>
            <a:r>
              <a:rPr lang="ru-RU" sz="2500" dirty="0" err="1"/>
              <a:t>books</a:t>
            </a:r>
            <a:r>
              <a:rPr lang="ru-RU" sz="2500" dirty="0"/>
              <a:t>. </a:t>
            </a:r>
          </a:p>
          <a:p>
            <a:endParaRPr lang="ru-RU" sz="2500" dirty="0"/>
          </a:p>
          <a:p>
            <a:r>
              <a:rPr lang="ru-RU" sz="2500" dirty="0"/>
              <a:t>Существительные в родительном падеже обычно выступают в качестве определения к другому существительному и выражают принадлежность в широком смысле слова, например: </a:t>
            </a:r>
            <a:r>
              <a:rPr lang="ru-RU" sz="2500" dirty="0" err="1"/>
              <a:t>the</a:t>
            </a:r>
            <a:r>
              <a:rPr lang="ru-RU" sz="2500" dirty="0"/>
              <a:t> </a:t>
            </a:r>
            <a:r>
              <a:rPr lang="ru-RU" sz="2500" dirty="0" err="1"/>
              <a:t>children's</a:t>
            </a:r>
            <a:r>
              <a:rPr lang="ru-RU" sz="2500" dirty="0"/>
              <a:t> </a:t>
            </a:r>
            <a:r>
              <a:rPr lang="ru-RU" sz="2500" dirty="0" err="1"/>
              <a:t>toys</a:t>
            </a:r>
            <a:r>
              <a:rPr lang="ru-RU" sz="2500" dirty="0"/>
              <a:t> - игрушки (чьи?) детей </a:t>
            </a:r>
            <a:r>
              <a:rPr lang="ru-RU" sz="2500" dirty="0" err="1"/>
              <a:t>the</a:t>
            </a:r>
            <a:r>
              <a:rPr lang="ru-RU" sz="2500" dirty="0"/>
              <a:t> </a:t>
            </a:r>
            <a:r>
              <a:rPr lang="ru-RU" sz="2500" dirty="0" err="1"/>
              <a:t>parents</a:t>
            </a:r>
            <a:r>
              <a:rPr lang="ru-RU" sz="2500" dirty="0"/>
              <a:t>' </a:t>
            </a:r>
            <a:r>
              <a:rPr lang="ru-RU" sz="2500" dirty="0" err="1"/>
              <a:t>consent</a:t>
            </a:r>
            <a:r>
              <a:rPr lang="ru-RU" sz="2500" dirty="0"/>
              <a:t> - согласие (чьё?) родителей </a:t>
            </a:r>
            <a:r>
              <a:rPr lang="ru-RU" sz="2500" dirty="0" err="1"/>
              <a:t>the</a:t>
            </a:r>
            <a:r>
              <a:rPr lang="ru-RU" sz="2500" dirty="0"/>
              <a:t> </a:t>
            </a:r>
            <a:r>
              <a:rPr lang="ru-RU" sz="2500" dirty="0" err="1"/>
              <a:t>girl's</a:t>
            </a:r>
            <a:r>
              <a:rPr lang="ru-RU" sz="2500" dirty="0"/>
              <a:t> </a:t>
            </a:r>
            <a:r>
              <a:rPr lang="ru-RU" sz="2500" dirty="0" err="1"/>
              <a:t>story</a:t>
            </a:r>
            <a:r>
              <a:rPr lang="ru-RU" sz="2500" dirty="0"/>
              <a:t> - рассказ (чей?) девочки; или служит описанию предмета, например: </a:t>
            </a:r>
            <a:r>
              <a:rPr lang="ru-RU" sz="2500" dirty="0" err="1"/>
              <a:t>sheep's</a:t>
            </a:r>
            <a:r>
              <a:rPr lang="ru-RU" sz="2500" dirty="0"/>
              <a:t> </a:t>
            </a:r>
            <a:r>
              <a:rPr lang="ru-RU" sz="2500" dirty="0" err="1"/>
              <a:t>eyes</a:t>
            </a:r>
            <a:r>
              <a:rPr lang="ru-RU" sz="2500" dirty="0"/>
              <a:t> - глаза, как у овцы </a:t>
            </a:r>
            <a:r>
              <a:rPr lang="ru-RU" sz="2500" dirty="0" err="1"/>
              <a:t>soldiers</a:t>
            </a:r>
            <a:r>
              <a:rPr lang="ru-RU" sz="2500" dirty="0"/>
              <a:t>' </a:t>
            </a:r>
            <a:r>
              <a:rPr lang="ru-RU" sz="2500" dirty="0" err="1"/>
              <a:t>uniform</a:t>
            </a:r>
            <a:r>
              <a:rPr lang="ru-RU" sz="2500" dirty="0"/>
              <a:t> - солдатская форма a </a:t>
            </a:r>
            <a:r>
              <a:rPr lang="ru-RU" sz="2500" dirty="0" err="1"/>
              <a:t>mile's</a:t>
            </a:r>
            <a:r>
              <a:rPr lang="ru-RU" sz="2500" dirty="0"/>
              <a:t> </a:t>
            </a:r>
            <a:r>
              <a:rPr lang="ru-RU" sz="2500" dirty="0" err="1"/>
              <a:t>distance</a:t>
            </a:r>
            <a:r>
              <a:rPr lang="ru-RU" sz="2500" dirty="0"/>
              <a:t> - расстояние в одну милю. Существительные, обозначающие неодушевлённые предметы, вещества и отвлечённые понятия, как правило, в форме родительного падежа не употребляются, а образуют оборот с предлогом "</a:t>
            </a:r>
            <a:r>
              <a:rPr lang="ru-RU" sz="2500" dirty="0" err="1"/>
              <a:t>of</a:t>
            </a:r>
            <a:r>
              <a:rPr lang="ru-RU" sz="2500" dirty="0"/>
              <a:t>": </a:t>
            </a:r>
          </a:p>
          <a:p>
            <a:endParaRPr lang="ru-RU" sz="2500" dirty="0"/>
          </a:p>
          <a:p>
            <a:r>
              <a:rPr lang="ru-RU" sz="2500" dirty="0" err="1"/>
              <a:t>the</a:t>
            </a:r>
            <a:r>
              <a:rPr lang="ru-RU" sz="2500" dirty="0"/>
              <a:t> </a:t>
            </a:r>
            <a:r>
              <a:rPr lang="ru-RU" sz="2500" dirty="0" err="1"/>
              <a:t>windows</a:t>
            </a:r>
            <a:r>
              <a:rPr lang="ru-RU" sz="2500" dirty="0"/>
              <a:t> </a:t>
            </a:r>
            <a:r>
              <a:rPr lang="ru-RU" sz="2500" dirty="0" err="1"/>
              <a:t>of</a:t>
            </a:r>
            <a:r>
              <a:rPr lang="ru-RU" sz="2500" dirty="0"/>
              <a:t> </a:t>
            </a:r>
            <a:r>
              <a:rPr lang="ru-RU" sz="2500" dirty="0" err="1"/>
              <a:t>the</a:t>
            </a:r>
            <a:r>
              <a:rPr lang="ru-RU" sz="2500" dirty="0"/>
              <a:t> </a:t>
            </a:r>
            <a:r>
              <a:rPr lang="ru-RU" sz="2500" dirty="0" err="1"/>
              <a:t>house</a:t>
            </a:r>
            <a:r>
              <a:rPr lang="ru-RU" sz="2500" dirty="0"/>
              <a:t> </a:t>
            </a:r>
          </a:p>
          <a:p>
            <a:r>
              <a:rPr lang="ru-RU" sz="2500" dirty="0"/>
              <a:t>окна дома </a:t>
            </a:r>
          </a:p>
          <a:p>
            <a:endParaRPr lang="ru-RU" sz="2500" dirty="0"/>
          </a:p>
          <a:p>
            <a:r>
              <a:rPr lang="ru-RU" sz="2500" dirty="0" err="1"/>
              <a:t>the</a:t>
            </a:r>
            <a:r>
              <a:rPr lang="ru-RU" sz="2500" dirty="0"/>
              <a:t> </a:t>
            </a:r>
            <a:r>
              <a:rPr lang="ru-RU" sz="2500" dirty="0" err="1"/>
              <a:t>handle</a:t>
            </a:r>
            <a:r>
              <a:rPr lang="ru-RU" sz="2500" dirty="0"/>
              <a:t> </a:t>
            </a:r>
            <a:r>
              <a:rPr lang="ru-RU" sz="2500" dirty="0" err="1"/>
              <a:t>of</a:t>
            </a:r>
            <a:r>
              <a:rPr lang="ru-RU" sz="2500" dirty="0"/>
              <a:t> </a:t>
            </a:r>
            <a:r>
              <a:rPr lang="ru-RU" sz="2500" dirty="0" err="1"/>
              <a:t>the</a:t>
            </a:r>
            <a:r>
              <a:rPr lang="ru-RU" sz="2500" dirty="0"/>
              <a:t> </a:t>
            </a:r>
            <a:r>
              <a:rPr lang="ru-RU" sz="2500" dirty="0" err="1"/>
              <a:t>door</a:t>
            </a:r>
            <a:r>
              <a:rPr lang="ru-RU" sz="2500" dirty="0"/>
              <a:t> </a:t>
            </a:r>
          </a:p>
          <a:p>
            <a:r>
              <a:rPr lang="ru-RU" sz="2500" dirty="0"/>
              <a:t>ручка двери.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68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Части речи английского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Noun		</a:t>
            </a:r>
            <a:r>
              <a:rPr lang="ru-RU" b="1" dirty="0" smtClean="0">
                <a:solidFill>
                  <a:schemeClr val="tx1"/>
                </a:solidFill>
              </a:rPr>
              <a:t>	Существительное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Pronoun</a:t>
            </a:r>
            <a:r>
              <a:rPr lang="ru-RU" b="1" dirty="0" smtClean="0">
                <a:solidFill>
                  <a:schemeClr val="tx1"/>
                </a:solidFill>
              </a:rPr>
              <a:t>		Местоимение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Verb</a:t>
            </a:r>
            <a:r>
              <a:rPr lang="ru-RU" b="1" dirty="0" smtClean="0">
                <a:solidFill>
                  <a:schemeClr val="tx1"/>
                </a:solidFill>
              </a:rPr>
              <a:t>			Глагол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Adjective</a:t>
            </a:r>
            <a:r>
              <a:rPr lang="ru-RU" b="1" dirty="0" smtClean="0">
                <a:solidFill>
                  <a:schemeClr val="tx1"/>
                </a:solidFill>
              </a:rPr>
              <a:t>		Прилагательное</a:t>
            </a:r>
          </a:p>
          <a:p>
            <a:pPr marL="0" indent="0" algn="just">
              <a:buNone/>
            </a:pPr>
            <a:r>
              <a:rPr lang="es-ES" b="1" dirty="0" smtClean="0">
                <a:solidFill>
                  <a:schemeClr val="tx1"/>
                </a:solidFill>
              </a:rPr>
              <a:t>Numeral		</a:t>
            </a:r>
            <a:r>
              <a:rPr lang="ru-RU" b="1" dirty="0" smtClean="0">
                <a:solidFill>
                  <a:schemeClr val="tx1"/>
                </a:solidFill>
              </a:rPr>
              <a:t>Числительное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Adverb</a:t>
            </a:r>
            <a:r>
              <a:rPr lang="ru-RU" b="1" dirty="0" smtClean="0">
                <a:solidFill>
                  <a:schemeClr val="tx1"/>
                </a:solidFill>
              </a:rPr>
              <a:t>		Наречие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Preposition</a:t>
            </a:r>
            <a:r>
              <a:rPr lang="ru-RU" b="1" dirty="0" smtClean="0">
                <a:solidFill>
                  <a:schemeClr val="tx1"/>
                </a:solidFill>
              </a:rPr>
              <a:t>	</a:t>
            </a:r>
            <a:r>
              <a:rPr lang="es-ES" b="1" dirty="0" smtClean="0">
                <a:solidFill>
                  <a:schemeClr val="tx1"/>
                </a:solidFill>
              </a:rPr>
              <a:t>	</a:t>
            </a:r>
            <a:r>
              <a:rPr lang="ru-RU" b="1" dirty="0" smtClean="0">
                <a:solidFill>
                  <a:schemeClr val="tx1"/>
                </a:solidFill>
              </a:rPr>
              <a:t>Предлог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Article</a:t>
            </a:r>
            <a:r>
              <a:rPr lang="ru-RU" b="1" dirty="0" smtClean="0">
                <a:solidFill>
                  <a:schemeClr val="tx1"/>
                </a:solidFill>
              </a:rPr>
              <a:t>		Артикль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6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Adjectives. Degrees of comparison.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r>
              <a:rPr lang="ru-RU" dirty="0"/>
              <a:t>Если нужно указать, что один предмет обладает более выраженным признаком по сравнению с другим предметом, то употребляют прилагательное в сравнительной степени, которое образуется путём прибавления суффикса "-</a:t>
            </a:r>
            <a:r>
              <a:rPr lang="ru-RU" dirty="0" err="1"/>
              <a:t>er</a:t>
            </a:r>
            <a:r>
              <a:rPr lang="ru-RU" dirty="0"/>
              <a:t>" к основе прилагательного, состоящего из одного или двух слогов, например: 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 err="1"/>
              <a:t>short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shorter</a:t>
            </a:r>
            <a:r>
              <a:rPr lang="en-US" dirty="0" smtClean="0"/>
              <a:t> </a:t>
            </a:r>
            <a:r>
              <a:rPr lang="ru-RU" dirty="0" smtClean="0"/>
              <a:t>короткий </a:t>
            </a:r>
            <a:r>
              <a:rPr lang="ru-RU" dirty="0"/>
              <a:t>- короче </a:t>
            </a:r>
            <a:r>
              <a:rPr lang="en-US" dirty="0" smtClean="0"/>
              <a:t> </a:t>
            </a:r>
            <a:r>
              <a:rPr lang="ru-RU" dirty="0" err="1" smtClean="0"/>
              <a:t>dark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darker</a:t>
            </a:r>
            <a:r>
              <a:rPr lang="ru-RU" dirty="0"/>
              <a:t> </a:t>
            </a:r>
            <a:r>
              <a:rPr lang="en-US" dirty="0" smtClean="0"/>
              <a:t> </a:t>
            </a:r>
            <a:r>
              <a:rPr lang="ru-RU" dirty="0" smtClean="0"/>
              <a:t>тёмный </a:t>
            </a:r>
            <a:r>
              <a:rPr lang="ru-RU" dirty="0"/>
              <a:t>- темнее </a:t>
            </a:r>
            <a:r>
              <a:rPr lang="en-US" dirty="0" smtClean="0"/>
              <a:t> </a:t>
            </a:r>
            <a:r>
              <a:rPr lang="ru-RU" dirty="0" err="1" smtClean="0"/>
              <a:t>clever</a:t>
            </a:r>
            <a:r>
              <a:rPr lang="ru-RU" dirty="0" smtClean="0"/>
              <a:t> – </a:t>
            </a:r>
            <a:r>
              <a:rPr lang="ru-RU" dirty="0" err="1" smtClean="0"/>
              <a:t>cleverer</a:t>
            </a:r>
            <a:r>
              <a:rPr lang="en-US" dirty="0" smtClean="0"/>
              <a:t> </a:t>
            </a:r>
            <a:r>
              <a:rPr lang="ru-RU" dirty="0" smtClean="0"/>
              <a:t>умный </a:t>
            </a:r>
            <a:r>
              <a:rPr lang="ru-RU" dirty="0"/>
              <a:t>- умнее. 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/>
              <a:t>Обратите внимание, что на письме конечный согласный удваивается, чтобы сохранить закрытый слог: 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 err="1"/>
              <a:t>hot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hotter</a:t>
            </a:r>
            <a:r>
              <a:rPr lang="en-US" dirty="0" smtClean="0"/>
              <a:t> </a:t>
            </a:r>
            <a:r>
              <a:rPr lang="ru-RU" dirty="0" smtClean="0"/>
              <a:t>горячий </a:t>
            </a:r>
            <a:r>
              <a:rPr lang="ru-RU" dirty="0"/>
              <a:t>- горячее </a:t>
            </a:r>
            <a:r>
              <a:rPr lang="en-US" dirty="0" smtClean="0"/>
              <a:t> </a:t>
            </a:r>
            <a:r>
              <a:rPr lang="ru-RU" dirty="0" err="1" smtClean="0"/>
              <a:t>big</a:t>
            </a:r>
            <a:r>
              <a:rPr lang="ru-RU" dirty="0" smtClean="0"/>
              <a:t> – </a:t>
            </a:r>
            <a:r>
              <a:rPr lang="ru-RU" dirty="0" err="1" smtClean="0"/>
              <a:t>bigger</a:t>
            </a:r>
            <a:r>
              <a:rPr lang="en-US" dirty="0" smtClean="0"/>
              <a:t> </a:t>
            </a:r>
            <a:r>
              <a:rPr lang="ru-RU" dirty="0" smtClean="0"/>
              <a:t>большой </a:t>
            </a:r>
            <a:r>
              <a:rPr lang="ru-RU" dirty="0"/>
              <a:t>- больше. 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/>
              <a:t>А если основа прилагательного оканчивается на букву "-y" с предшествующим согласным, то при прибавлении суффикса "-</a:t>
            </a:r>
            <a:r>
              <a:rPr lang="ru-RU" dirty="0" err="1"/>
              <a:t>er</a:t>
            </a:r>
            <a:r>
              <a:rPr lang="ru-RU" dirty="0"/>
              <a:t>" буква "-y" переходит в "-i": 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 err="1"/>
              <a:t>dry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drier</a:t>
            </a:r>
            <a:r>
              <a:rPr lang="en-US" dirty="0" smtClean="0"/>
              <a:t> </a:t>
            </a:r>
            <a:r>
              <a:rPr lang="ru-RU" dirty="0" smtClean="0"/>
              <a:t>сухой </a:t>
            </a:r>
            <a:r>
              <a:rPr lang="ru-RU" dirty="0"/>
              <a:t>- более сухой </a:t>
            </a:r>
            <a:r>
              <a:rPr lang="en-US" dirty="0" smtClean="0"/>
              <a:t> </a:t>
            </a:r>
            <a:r>
              <a:rPr lang="ru-RU" dirty="0" err="1" smtClean="0"/>
              <a:t>easy</a:t>
            </a:r>
            <a:r>
              <a:rPr lang="ru-RU" dirty="0" smtClean="0"/>
              <a:t> – </a:t>
            </a:r>
            <a:r>
              <a:rPr lang="ru-RU" dirty="0" err="1" smtClean="0"/>
              <a:t>easier</a:t>
            </a:r>
            <a:r>
              <a:rPr lang="en-US" dirty="0" smtClean="0"/>
              <a:t> </a:t>
            </a:r>
            <a:r>
              <a:rPr lang="ru-RU" dirty="0" smtClean="0"/>
              <a:t>лёгкий </a:t>
            </a:r>
            <a:r>
              <a:rPr lang="ru-RU" dirty="0"/>
              <a:t>- более лёгкий. 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/>
              <a:t>При сравнении разной степени качества употребляется союз "</a:t>
            </a:r>
            <a:r>
              <a:rPr lang="ru-RU" dirty="0" err="1"/>
              <a:t>than</a:t>
            </a:r>
            <a:r>
              <a:rPr lang="ru-RU" dirty="0"/>
              <a:t>" - чем. 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line</a:t>
            </a:r>
            <a:r>
              <a:rPr lang="ru-RU" dirty="0"/>
              <a:t> AB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longer</a:t>
            </a:r>
            <a:r>
              <a:rPr lang="ru-RU" dirty="0"/>
              <a:t> </a:t>
            </a:r>
            <a:r>
              <a:rPr lang="ru-RU" dirty="0" err="1"/>
              <a:t>than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line</a:t>
            </a:r>
            <a:r>
              <a:rPr lang="ru-RU" dirty="0"/>
              <a:t> CD. </a:t>
            </a:r>
          </a:p>
          <a:p>
            <a:pPr marL="114300" indent="0">
              <a:buNone/>
            </a:pPr>
            <a:r>
              <a:rPr lang="ru-RU" dirty="0"/>
              <a:t>Линия АВ длиннее, чем линия CD. 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en-US" dirty="0"/>
              <a:t>C</a:t>
            </a:r>
            <a:r>
              <a:rPr lang="ru-RU" dirty="0" err="1"/>
              <a:t>равнительная</a:t>
            </a:r>
            <a:r>
              <a:rPr lang="ru-RU" dirty="0"/>
              <a:t> степень прилагательных, состоящих из более, чем двух слогов, образуется при помощи слова "</a:t>
            </a:r>
            <a:r>
              <a:rPr lang="en-US" dirty="0"/>
              <a:t>more - </a:t>
            </a:r>
            <a:r>
              <a:rPr lang="ru-RU" dirty="0"/>
              <a:t>более": 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en-US" dirty="0"/>
              <a:t>useful - more </a:t>
            </a:r>
            <a:r>
              <a:rPr lang="en-US" dirty="0" smtClean="0"/>
              <a:t>useful </a:t>
            </a:r>
            <a:r>
              <a:rPr lang="ru-RU" dirty="0" smtClean="0"/>
              <a:t>полезный </a:t>
            </a:r>
            <a:r>
              <a:rPr lang="ru-RU" dirty="0"/>
              <a:t>- более полезный </a:t>
            </a:r>
            <a:r>
              <a:rPr lang="en-US" dirty="0" smtClean="0"/>
              <a:t> interesting </a:t>
            </a:r>
            <a:r>
              <a:rPr lang="en-US" dirty="0"/>
              <a:t>- more </a:t>
            </a:r>
            <a:r>
              <a:rPr lang="en-US" dirty="0" smtClean="0"/>
              <a:t>interesting </a:t>
            </a:r>
            <a:r>
              <a:rPr lang="ru-RU" dirty="0" smtClean="0"/>
              <a:t>интересный </a:t>
            </a:r>
            <a:r>
              <a:rPr lang="ru-RU" dirty="0"/>
              <a:t>- более интересный. </a:t>
            </a:r>
          </a:p>
          <a:p>
            <a:pPr marL="114300" indent="0">
              <a:buNone/>
            </a:pPr>
            <a:r>
              <a:rPr lang="en-US" dirty="0"/>
              <a:t>The Russian language is more difficult than the English one. </a:t>
            </a:r>
          </a:p>
          <a:p>
            <a:pPr marL="114300" indent="0">
              <a:buNone/>
            </a:pPr>
            <a:r>
              <a:rPr lang="ru-RU" dirty="0"/>
              <a:t>Русский язык сложнее английского. 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924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Adjectives. Degrees of comparison.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Превосходная степень указывает на высшую степень качества предмета и образуется при помощи суффикса "-</a:t>
            </a:r>
            <a:r>
              <a:rPr lang="ru-RU" dirty="0" err="1"/>
              <a:t>est</a:t>
            </a:r>
            <a:r>
              <a:rPr lang="ru-RU" dirty="0"/>
              <a:t>", от односложных и двусложных прилагательных или слова "</a:t>
            </a:r>
            <a:r>
              <a:rPr lang="ru-RU" dirty="0" err="1"/>
              <a:t>most</a:t>
            </a:r>
            <a:r>
              <a:rPr lang="ru-RU" dirty="0"/>
              <a:t> - самый" от некоторый двусложных и более длинных прилагательных. Причём при прибавлении суффикса "-</a:t>
            </a:r>
            <a:r>
              <a:rPr lang="ru-RU" dirty="0" err="1"/>
              <a:t>est</a:t>
            </a:r>
            <a:r>
              <a:rPr lang="ru-RU" dirty="0"/>
              <a:t>" сохраняются те же правила, что и для суффикса "-</a:t>
            </a:r>
            <a:r>
              <a:rPr lang="ru-RU" dirty="0" err="1"/>
              <a:t>er</a:t>
            </a:r>
            <a:r>
              <a:rPr lang="ru-RU" dirty="0"/>
              <a:t>". Поскольку данный предмет выделяется из всех прочих подобных ему предметов по своему качеству, то перед прилагательными в превосходной степени обычно употребляют определённый артикль "</a:t>
            </a:r>
            <a:r>
              <a:rPr lang="ru-RU" dirty="0" err="1"/>
              <a:t>the</a:t>
            </a:r>
            <a:r>
              <a:rPr lang="ru-RU" dirty="0"/>
              <a:t>": </a:t>
            </a:r>
          </a:p>
          <a:p>
            <a:endParaRPr lang="ru-RU" dirty="0"/>
          </a:p>
          <a:p>
            <a:r>
              <a:rPr lang="ru-RU" dirty="0" err="1"/>
              <a:t>large</a:t>
            </a:r>
            <a:r>
              <a:rPr lang="ru-RU" dirty="0"/>
              <a:t> -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largest</a:t>
            </a:r>
            <a:r>
              <a:rPr lang="ru-RU" dirty="0"/>
              <a:t> </a:t>
            </a:r>
          </a:p>
          <a:p>
            <a:r>
              <a:rPr lang="ru-RU" dirty="0"/>
              <a:t>большой - самый большой </a:t>
            </a:r>
          </a:p>
          <a:p>
            <a:endParaRPr lang="ru-RU" dirty="0"/>
          </a:p>
          <a:p>
            <a:r>
              <a:rPr lang="ru-RU" dirty="0" err="1"/>
              <a:t>hot</a:t>
            </a:r>
            <a:r>
              <a:rPr lang="ru-RU" dirty="0"/>
              <a:t> -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hottest</a:t>
            </a:r>
            <a:r>
              <a:rPr lang="ru-RU" dirty="0"/>
              <a:t> </a:t>
            </a:r>
          </a:p>
          <a:p>
            <a:r>
              <a:rPr lang="ru-RU" dirty="0"/>
              <a:t>горячий - самый горячий </a:t>
            </a:r>
          </a:p>
          <a:p>
            <a:endParaRPr lang="ru-RU" dirty="0"/>
          </a:p>
          <a:p>
            <a:r>
              <a:rPr lang="ru-RU" dirty="0" err="1"/>
              <a:t>dry</a:t>
            </a:r>
            <a:r>
              <a:rPr lang="ru-RU" dirty="0"/>
              <a:t> -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driest</a:t>
            </a:r>
            <a:r>
              <a:rPr lang="ru-RU" dirty="0"/>
              <a:t> </a:t>
            </a:r>
          </a:p>
          <a:p>
            <a:r>
              <a:rPr lang="ru-RU" dirty="0"/>
              <a:t>сухой - самый сухой </a:t>
            </a:r>
          </a:p>
          <a:p>
            <a:endParaRPr lang="ru-RU" dirty="0"/>
          </a:p>
          <a:p>
            <a:r>
              <a:rPr lang="ru-RU" dirty="0" err="1"/>
              <a:t>useful</a:t>
            </a:r>
            <a:r>
              <a:rPr lang="ru-RU" dirty="0"/>
              <a:t> -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most</a:t>
            </a:r>
            <a:r>
              <a:rPr lang="ru-RU" dirty="0"/>
              <a:t> </a:t>
            </a:r>
            <a:r>
              <a:rPr lang="ru-RU" dirty="0" err="1"/>
              <a:t>useful</a:t>
            </a:r>
            <a:r>
              <a:rPr lang="ru-RU" dirty="0"/>
              <a:t> </a:t>
            </a:r>
          </a:p>
          <a:p>
            <a:r>
              <a:rPr lang="ru-RU" dirty="0"/>
              <a:t>полезный - самый полезный. </a:t>
            </a:r>
          </a:p>
          <a:p>
            <a:endParaRPr lang="ru-RU" dirty="0"/>
          </a:p>
          <a:p>
            <a:r>
              <a:rPr lang="ru-RU" dirty="0" err="1"/>
              <a:t>It's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most</a:t>
            </a:r>
            <a:r>
              <a:rPr lang="ru-RU" dirty="0"/>
              <a:t> </a:t>
            </a:r>
            <a:r>
              <a:rPr lang="ru-RU" dirty="0" err="1"/>
              <a:t>difficult</a:t>
            </a:r>
            <a:r>
              <a:rPr lang="ru-RU" dirty="0"/>
              <a:t> </a:t>
            </a:r>
            <a:r>
              <a:rPr lang="ru-RU" dirty="0" err="1"/>
              <a:t>rule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all</a:t>
            </a:r>
            <a:r>
              <a:rPr lang="ru-RU" dirty="0"/>
              <a:t>. </a:t>
            </a:r>
          </a:p>
          <a:p>
            <a:r>
              <a:rPr lang="ru-RU" dirty="0"/>
              <a:t>Это самое трудное правило из всех.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424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Наречия времени - </a:t>
            </a:r>
            <a:r>
              <a:rPr lang="en-US" dirty="0"/>
              <a:t>now, soon, yesterday ( </a:t>
            </a:r>
            <a:r>
              <a:rPr lang="ru-RU" dirty="0"/>
              <a:t>сейчас, вскоре, вчера). </a:t>
            </a:r>
          </a:p>
          <a:p>
            <a:r>
              <a:rPr lang="ru-RU" dirty="0"/>
              <a:t>2. Наречия частотности - </a:t>
            </a:r>
            <a:r>
              <a:rPr lang="en-US" dirty="0"/>
              <a:t>sometimes, often ( </a:t>
            </a:r>
            <a:r>
              <a:rPr lang="ru-RU" dirty="0"/>
              <a:t>иногда, часто). </a:t>
            </a:r>
          </a:p>
          <a:p>
            <a:r>
              <a:rPr lang="ru-RU" dirty="0"/>
              <a:t>3. Наречия места и направления - </a:t>
            </a:r>
            <a:r>
              <a:rPr lang="en-US" dirty="0"/>
              <a:t>here, inside, abroad ( </a:t>
            </a:r>
            <a:r>
              <a:rPr lang="ru-RU" dirty="0"/>
              <a:t>здесь, внутри, за границей ). </a:t>
            </a:r>
          </a:p>
          <a:p>
            <a:r>
              <a:rPr lang="ru-RU" dirty="0"/>
              <a:t>4. Наречия образа действия - </a:t>
            </a:r>
            <a:r>
              <a:rPr lang="en-US" dirty="0"/>
              <a:t>badly, quickly, suddenly ( </a:t>
            </a:r>
            <a:r>
              <a:rPr lang="ru-RU" dirty="0"/>
              <a:t>плохо, быстро, вдруг ). </a:t>
            </a:r>
          </a:p>
          <a:p>
            <a:r>
              <a:rPr lang="ru-RU" dirty="0"/>
              <a:t>5. Наречия степени - </a:t>
            </a:r>
            <a:r>
              <a:rPr lang="en-US" dirty="0"/>
              <a:t>very, completely, too ( </a:t>
            </a:r>
            <a:r>
              <a:rPr lang="ru-RU" dirty="0"/>
              <a:t>очень, абсолютно, слишком ) и т.д.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560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ADVERBS. DEGREES OF COMPARISON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200" dirty="0"/>
              <a:t>Наречия образуют степени сравнения по тем же правилам, что и прилагательные: односложные и некоторые двусложные наречия образуют сравнительную степень при помощи суффикса "-</a:t>
            </a:r>
            <a:r>
              <a:rPr lang="ru-RU" sz="4200" dirty="0" err="1"/>
              <a:t>er</a:t>
            </a:r>
            <a:r>
              <a:rPr lang="ru-RU" sz="4200" dirty="0"/>
              <a:t>" и превосходную степень при помощи суффикса "-</a:t>
            </a:r>
            <a:r>
              <a:rPr lang="ru-RU" sz="4200" dirty="0" err="1"/>
              <a:t>est</a:t>
            </a:r>
            <a:r>
              <a:rPr lang="ru-RU" sz="4200" dirty="0"/>
              <a:t>". Например: </a:t>
            </a:r>
          </a:p>
          <a:p>
            <a:endParaRPr lang="ru-RU" sz="4200" dirty="0"/>
          </a:p>
          <a:p>
            <a:r>
              <a:rPr lang="ru-RU" sz="4200" dirty="0" err="1"/>
              <a:t>fast</a:t>
            </a:r>
            <a:r>
              <a:rPr lang="ru-RU" sz="4200" dirty="0"/>
              <a:t> - </a:t>
            </a:r>
            <a:r>
              <a:rPr lang="ru-RU" sz="4200" dirty="0" err="1"/>
              <a:t>faster</a:t>
            </a:r>
            <a:r>
              <a:rPr lang="ru-RU" sz="4200" dirty="0"/>
              <a:t> - </a:t>
            </a:r>
            <a:r>
              <a:rPr lang="ru-RU" sz="4200" dirty="0" err="1"/>
              <a:t>fastest</a:t>
            </a:r>
            <a:r>
              <a:rPr lang="ru-RU" sz="4200" dirty="0"/>
              <a:t> </a:t>
            </a:r>
            <a:r>
              <a:rPr lang="en-US" sz="4200" dirty="0" smtClean="0"/>
              <a:t> </a:t>
            </a:r>
            <a:r>
              <a:rPr lang="ru-RU" sz="4200" dirty="0" smtClean="0"/>
              <a:t>быстро </a:t>
            </a:r>
            <a:r>
              <a:rPr lang="ru-RU" sz="4200" dirty="0"/>
              <a:t>- быстрее - быстрее всего </a:t>
            </a:r>
          </a:p>
          <a:p>
            <a:r>
              <a:rPr lang="ru-RU" sz="4200" dirty="0" err="1"/>
              <a:t>hard</a:t>
            </a:r>
            <a:r>
              <a:rPr lang="ru-RU" sz="4200" dirty="0"/>
              <a:t> - </a:t>
            </a:r>
            <a:r>
              <a:rPr lang="ru-RU" sz="4200" dirty="0" err="1"/>
              <a:t>harder</a:t>
            </a:r>
            <a:r>
              <a:rPr lang="ru-RU" sz="4200" dirty="0"/>
              <a:t> - </a:t>
            </a:r>
            <a:r>
              <a:rPr lang="ru-RU" sz="4200" dirty="0" err="1"/>
              <a:t>hardest</a:t>
            </a:r>
            <a:r>
              <a:rPr lang="ru-RU" sz="4200" dirty="0"/>
              <a:t> </a:t>
            </a:r>
            <a:r>
              <a:rPr lang="en-US" sz="4200" dirty="0" smtClean="0"/>
              <a:t> </a:t>
            </a:r>
            <a:r>
              <a:rPr lang="ru-RU" sz="4200" dirty="0" smtClean="0"/>
              <a:t>упорно </a:t>
            </a:r>
            <a:r>
              <a:rPr lang="ru-RU" sz="4200" dirty="0"/>
              <a:t>- упорнее - упорнее всех </a:t>
            </a:r>
          </a:p>
          <a:p>
            <a:endParaRPr lang="ru-RU" sz="4200" dirty="0"/>
          </a:p>
          <a:p>
            <a:r>
              <a:rPr lang="ru-RU" sz="4200" dirty="0" err="1"/>
              <a:t>early</a:t>
            </a:r>
            <a:r>
              <a:rPr lang="ru-RU" sz="4200" dirty="0"/>
              <a:t> - </a:t>
            </a:r>
            <a:r>
              <a:rPr lang="ru-RU" sz="4200" dirty="0" err="1"/>
              <a:t>earlier</a:t>
            </a:r>
            <a:r>
              <a:rPr lang="ru-RU" sz="4200" dirty="0"/>
              <a:t> - </a:t>
            </a:r>
            <a:r>
              <a:rPr lang="ru-RU" sz="4200" dirty="0" err="1"/>
              <a:t>earliest</a:t>
            </a:r>
            <a:r>
              <a:rPr lang="ru-RU" sz="4200" dirty="0"/>
              <a:t> </a:t>
            </a:r>
            <a:r>
              <a:rPr lang="en-US" sz="4200" dirty="0" smtClean="0"/>
              <a:t> </a:t>
            </a:r>
            <a:r>
              <a:rPr lang="ru-RU" sz="4200" dirty="0" smtClean="0"/>
              <a:t>рано </a:t>
            </a:r>
            <a:r>
              <a:rPr lang="ru-RU" sz="4200" dirty="0"/>
              <a:t>- раньше - раньше всех </a:t>
            </a:r>
          </a:p>
          <a:p>
            <a:endParaRPr lang="ru-RU" sz="4200" dirty="0"/>
          </a:p>
          <a:p>
            <a:r>
              <a:rPr lang="ru-RU" sz="4200" dirty="0"/>
              <a:t>I </a:t>
            </a:r>
            <a:r>
              <a:rPr lang="ru-RU" sz="4200" dirty="0" err="1"/>
              <a:t>come</a:t>
            </a:r>
            <a:r>
              <a:rPr lang="ru-RU" sz="4200" dirty="0"/>
              <a:t> </a:t>
            </a:r>
            <a:r>
              <a:rPr lang="ru-RU" sz="4200" dirty="0" err="1"/>
              <a:t>home</a:t>
            </a:r>
            <a:r>
              <a:rPr lang="ru-RU" sz="4200" dirty="0"/>
              <a:t> </a:t>
            </a:r>
            <a:r>
              <a:rPr lang="ru-RU" sz="4200" dirty="0" err="1"/>
              <a:t>latest</a:t>
            </a:r>
            <a:r>
              <a:rPr lang="ru-RU" sz="4200" dirty="0"/>
              <a:t> </a:t>
            </a:r>
            <a:r>
              <a:rPr lang="ru-RU" sz="4200" dirty="0" err="1"/>
              <a:t>on</a:t>
            </a:r>
            <a:r>
              <a:rPr lang="ru-RU" sz="4200" dirty="0"/>
              <a:t> </a:t>
            </a:r>
            <a:r>
              <a:rPr lang="ru-RU" sz="4200" dirty="0" err="1"/>
              <a:t>Mondays</a:t>
            </a:r>
            <a:r>
              <a:rPr lang="ru-RU" sz="4200" dirty="0"/>
              <a:t>. </a:t>
            </a:r>
          </a:p>
          <a:p>
            <a:r>
              <a:rPr lang="ru-RU" sz="4200" dirty="0"/>
              <a:t>Я прихожу домой позже всего по понедельникам. </a:t>
            </a:r>
          </a:p>
          <a:p>
            <a:endParaRPr lang="ru-RU" sz="4200" dirty="0"/>
          </a:p>
          <a:p>
            <a:r>
              <a:rPr lang="ru-RU" sz="4200" dirty="0"/>
              <a:t>Сравнительная степень многосложных наречий образуется при помощи слова "</a:t>
            </a:r>
            <a:r>
              <a:rPr lang="ru-RU" sz="4200" dirty="0" err="1"/>
              <a:t>more</a:t>
            </a:r>
            <a:r>
              <a:rPr lang="ru-RU" sz="4200" dirty="0"/>
              <a:t> - более", а превосходная - при помощи слова "</a:t>
            </a:r>
            <a:r>
              <a:rPr lang="ru-RU" sz="4200" dirty="0" err="1"/>
              <a:t>most</a:t>
            </a:r>
            <a:r>
              <a:rPr lang="ru-RU" sz="4200" dirty="0"/>
              <a:t> - самый", например: </a:t>
            </a:r>
          </a:p>
          <a:p>
            <a:endParaRPr lang="ru-RU" sz="4200" dirty="0"/>
          </a:p>
          <a:p>
            <a:r>
              <a:rPr lang="ru-RU" sz="4200" dirty="0" err="1"/>
              <a:t>beautifully</a:t>
            </a:r>
            <a:r>
              <a:rPr lang="ru-RU" sz="4200" dirty="0"/>
              <a:t> - </a:t>
            </a:r>
            <a:r>
              <a:rPr lang="ru-RU" sz="4200" dirty="0" err="1"/>
              <a:t>more</a:t>
            </a:r>
            <a:r>
              <a:rPr lang="ru-RU" sz="4200" dirty="0"/>
              <a:t> </a:t>
            </a:r>
            <a:r>
              <a:rPr lang="ru-RU" sz="4200" dirty="0" err="1"/>
              <a:t>beautifully</a:t>
            </a:r>
            <a:r>
              <a:rPr lang="ru-RU" sz="4200" dirty="0"/>
              <a:t> - </a:t>
            </a:r>
            <a:r>
              <a:rPr lang="ru-RU" sz="4200" dirty="0" err="1"/>
              <a:t>most</a:t>
            </a:r>
            <a:r>
              <a:rPr lang="ru-RU" sz="4200" dirty="0"/>
              <a:t> </a:t>
            </a:r>
            <a:r>
              <a:rPr lang="ru-RU" sz="4200" dirty="0" err="1"/>
              <a:t>beautifully</a:t>
            </a:r>
            <a:r>
              <a:rPr lang="ru-RU" sz="4200" dirty="0"/>
              <a:t> </a:t>
            </a:r>
            <a:r>
              <a:rPr lang="en-US" sz="4200" dirty="0" smtClean="0"/>
              <a:t> </a:t>
            </a:r>
            <a:r>
              <a:rPr lang="ru-RU" sz="4200" dirty="0" smtClean="0"/>
              <a:t>красиво </a:t>
            </a:r>
            <a:r>
              <a:rPr lang="ru-RU" sz="4200" dirty="0"/>
              <a:t>- более красиво (красивее) - красивее всех. </a:t>
            </a:r>
          </a:p>
          <a:p>
            <a:endParaRPr lang="ru-RU" sz="4200" dirty="0"/>
          </a:p>
          <a:p>
            <a:r>
              <a:rPr lang="ru-RU" sz="4200" dirty="0"/>
              <a:t>Несколько наречий являются исключениями: их степени сравнения образуются без суффиксов и вспомогательных слов. </a:t>
            </a:r>
          </a:p>
          <a:p>
            <a:endParaRPr lang="ru-RU" sz="4200" dirty="0"/>
          </a:p>
          <a:p>
            <a:r>
              <a:rPr lang="ru-RU" sz="4200" dirty="0" err="1"/>
              <a:t>Well</a:t>
            </a:r>
            <a:r>
              <a:rPr lang="ru-RU" sz="4200" dirty="0"/>
              <a:t> - </a:t>
            </a:r>
            <a:r>
              <a:rPr lang="ru-RU" sz="4200" dirty="0" err="1"/>
              <a:t>better</a:t>
            </a:r>
            <a:r>
              <a:rPr lang="ru-RU" sz="4200" dirty="0"/>
              <a:t> - </a:t>
            </a:r>
            <a:r>
              <a:rPr lang="ru-RU" sz="4200" dirty="0" err="1"/>
              <a:t>best</a:t>
            </a:r>
            <a:r>
              <a:rPr lang="ru-RU" sz="4200" dirty="0"/>
              <a:t> </a:t>
            </a:r>
            <a:r>
              <a:rPr lang="en-US" sz="4200" dirty="0" smtClean="0"/>
              <a:t> </a:t>
            </a:r>
            <a:r>
              <a:rPr lang="ru-RU" sz="4200" dirty="0" smtClean="0"/>
              <a:t>хорошо </a:t>
            </a:r>
            <a:r>
              <a:rPr lang="ru-RU" sz="4200" dirty="0"/>
              <a:t>- лучше - лучше всего, наилучшим образом </a:t>
            </a:r>
          </a:p>
          <a:p>
            <a:endParaRPr lang="ru-RU" sz="4200" dirty="0"/>
          </a:p>
          <a:p>
            <a:r>
              <a:rPr lang="ru-RU" sz="4200" dirty="0" err="1"/>
              <a:t>Badly</a:t>
            </a:r>
            <a:r>
              <a:rPr lang="ru-RU" sz="4200" dirty="0"/>
              <a:t> - </a:t>
            </a:r>
            <a:r>
              <a:rPr lang="ru-RU" sz="4200" dirty="0" err="1"/>
              <a:t>worse</a:t>
            </a:r>
            <a:r>
              <a:rPr lang="ru-RU" sz="4200" dirty="0"/>
              <a:t> - </a:t>
            </a:r>
            <a:r>
              <a:rPr lang="ru-RU" sz="4200" dirty="0" err="1"/>
              <a:t>worst</a:t>
            </a:r>
            <a:r>
              <a:rPr lang="ru-RU" sz="4200" dirty="0"/>
              <a:t> </a:t>
            </a:r>
            <a:r>
              <a:rPr lang="en-US" sz="4200" dirty="0" smtClean="0"/>
              <a:t> </a:t>
            </a:r>
            <a:r>
              <a:rPr lang="ru-RU" sz="4200" dirty="0" smtClean="0"/>
              <a:t>плохо </a:t>
            </a:r>
            <a:r>
              <a:rPr lang="ru-RU" sz="4200" dirty="0"/>
              <a:t>- хуже - хуже всего, наихудшим образом </a:t>
            </a:r>
          </a:p>
          <a:p>
            <a:endParaRPr lang="ru-RU" sz="4200" dirty="0"/>
          </a:p>
          <a:p>
            <a:r>
              <a:rPr lang="ru-RU" sz="4200" dirty="0" err="1"/>
              <a:t>Much</a:t>
            </a:r>
            <a:r>
              <a:rPr lang="ru-RU" sz="4200" dirty="0"/>
              <a:t> - </a:t>
            </a:r>
            <a:r>
              <a:rPr lang="ru-RU" sz="4200" dirty="0" err="1"/>
              <a:t>more</a:t>
            </a:r>
            <a:r>
              <a:rPr lang="ru-RU" sz="4200" dirty="0"/>
              <a:t> - </a:t>
            </a:r>
            <a:r>
              <a:rPr lang="ru-RU" sz="4200" dirty="0" err="1"/>
              <a:t>most</a:t>
            </a:r>
            <a:r>
              <a:rPr lang="ru-RU" sz="4200" dirty="0"/>
              <a:t> </a:t>
            </a:r>
            <a:r>
              <a:rPr lang="en-US" sz="4200" dirty="0" smtClean="0"/>
              <a:t> </a:t>
            </a:r>
            <a:r>
              <a:rPr lang="ru-RU" sz="4200" dirty="0" smtClean="0"/>
              <a:t>много </a:t>
            </a:r>
            <a:r>
              <a:rPr lang="ru-RU" sz="4200" dirty="0"/>
              <a:t>- больше - больше всего, наиболее. </a:t>
            </a:r>
          </a:p>
          <a:p>
            <a:endParaRPr lang="ru-RU" sz="4200" dirty="0"/>
          </a:p>
          <a:p>
            <a:r>
              <a:rPr lang="ru-RU" sz="4200" dirty="0" err="1"/>
              <a:t>Little</a:t>
            </a:r>
            <a:r>
              <a:rPr lang="ru-RU" sz="4200" dirty="0"/>
              <a:t> - </a:t>
            </a:r>
            <a:r>
              <a:rPr lang="ru-RU" sz="4200" dirty="0" err="1"/>
              <a:t>less</a:t>
            </a:r>
            <a:r>
              <a:rPr lang="ru-RU" sz="4200" dirty="0"/>
              <a:t> - </a:t>
            </a:r>
            <a:r>
              <a:rPr lang="ru-RU" sz="4200" dirty="0" err="1"/>
              <a:t>least</a:t>
            </a:r>
            <a:r>
              <a:rPr lang="ru-RU" sz="4200" dirty="0"/>
              <a:t> </a:t>
            </a:r>
            <a:r>
              <a:rPr lang="en-US" sz="4200" dirty="0" smtClean="0"/>
              <a:t> </a:t>
            </a:r>
            <a:r>
              <a:rPr lang="ru-RU" sz="4200" dirty="0" smtClean="0"/>
              <a:t>мало </a:t>
            </a:r>
            <a:r>
              <a:rPr lang="ru-RU" sz="4200" dirty="0"/>
              <a:t>- меньше - меньше всего, наименее. </a:t>
            </a:r>
          </a:p>
          <a:p>
            <a:endParaRPr lang="ru-RU" sz="4200" dirty="0"/>
          </a:p>
          <a:p>
            <a:r>
              <a:rPr lang="ru-RU" sz="4200" dirty="0" err="1"/>
              <a:t>They</a:t>
            </a:r>
            <a:r>
              <a:rPr lang="ru-RU" sz="4200" dirty="0"/>
              <a:t> </a:t>
            </a:r>
            <a:r>
              <a:rPr lang="ru-RU" sz="4200" dirty="0" err="1"/>
              <a:t>normally</a:t>
            </a:r>
            <a:r>
              <a:rPr lang="ru-RU" sz="4200" dirty="0"/>
              <a:t> </a:t>
            </a:r>
            <a:r>
              <a:rPr lang="ru-RU" sz="4200" dirty="0" err="1"/>
              <a:t>play</a:t>
            </a:r>
            <a:r>
              <a:rPr lang="ru-RU" sz="4200" dirty="0"/>
              <a:t> </a:t>
            </a:r>
            <a:r>
              <a:rPr lang="ru-RU" sz="4200" dirty="0" err="1"/>
              <a:t>much</a:t>
            </a:r>
            <a:r>
              <a:rPr lang="ru-RU" sz="4200" dirty="0"/>
              <a:t> </a:t>
            </a:r>
            <a:r>
              <a:rPr lang="ru-RU" sz="4200" dirty="0" err="1"/>
              <a:t>better</a:t>
            </a:r>
            <a:r>
              <a:rPr lang="ru-RU" sz="4200" dirty="0"/>
              <a:t>. </a:t>
            </a:r>
          </a:p>
          <a:p>
            <a:r>
              <a:rPr lang="ru-RU" sz="4200" dirty="0"/>
              <a:t>Они обычно играют гораздо лучше. </a:t>
            </a:r>
          </a:p>
          <a:p>
            <a:endParaRPr lang="ru-RU" sz="4200" dirty="0"/>
          </a:p>
          <a:p>
            <a:r>
              <a:rPr lang="ru-RU" sz="4200" dirty="0" err="1"/>
              <a:t>She</a:t>
            </a:r>
            <a:r>
              <a:rPr lang="ru-RU" sz="4200" dirty="0"/>
              <a:t> </a:t>
            </a:r>
            <a:r>
              <a:rPr lang="ru-RU" sz="4200" dirty="0" err="1"/>
              <a:t>did</a:t>
            </a:r>
            <a:r>
              <a:rPr lang="ru-RU" sz="4200" dirty="0"/>
              <a:t> </a:t>
            </a:r>
            <a:r>
              <a:rPr lang="ru-RU" sz="4200" dirty="0" err="1"/>
              <a:t>the</a:t>
            </a:r>
            <a:r>
              <a:rPr lang="ru-RU" sz="4200" dirty="0"/>
              <a:t> </a:t>
            </a:r>
            <a:r>
              <a:rPr lang="ru-RU" sz="4200" dirty="0" err="1"/>
              <a:t>job</a:t>
            </a:r>
            <a:r>
              <a:rPr lang="ru-RU" sz="4200" dirty="0"/>
              <a:t> </a:t>
            </a:r>
            <a:r>
              <a:rPr lang="ru-RU" sz="4200" dirty="0" err="1"/>
              <a:t>the</a:t>
            </a:r>
            <a:r>
              <a:rPr lang="ru-RU" sz="4200" dirty="0"/>
              <a:t> </a:t>
            </a:r>
            <a:r>
              <a:rPr lang="ru-RU" sz="4200" dirty="0" err="1"/>
              <a:t>worst</a:t>
            </a:r>
            <a:r>
              <a:rPr lang="ru-RU" sz="4200" dirty="0"/>
              <a:t> </a:t>
            </a:r>
            <a:r>
              <a:rPr lang="ru-RU" sz="4200" dirty="0" err="1"/>
              <a:t>of</a:t>
            </a:r>
            <a:r>
              <a:rPr lang="ru-RU" sz="4200" dirty="0"/>
              <a:t> </a:t>
            </a:r>
            <a:r>
              <a:rPr lang="ru-RU" sz="4200" dirty="0" err="1"/>
              <a:t>all</a:t>
            </a:r>
            <a:r>
              <a:rPr lang="ru-RU" sz="4200" dirty="0"/>
              <a:t>. </a:t>
            </a:r>
          </a:p>
          <a:p>
            <a:r>
              <a:rPr lang="ru-RU" sz="4200" dirty="0"/>
              <a:t>Она выполнила работу хуже всех.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22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Conjunctions. </a:t>
            </a:r>
            <a:r>
              <a:rPr lang="ru-RU" dirty="0" smtClean="0"/>
              <a:t>Союзы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dirty="0" err="1"/>
              <a:t>and</a:t>
            </a:r>
            <a:r>
              <a:rPr lang="ru-RU" dirty="0"/>
              <a:t> -и (объединение) </a:t>
            </a:r>
          </a:p>
          <a:p>
            <a:r>
              <a:rPr lang="ru-RU" dirty="0" err="1"/>
              <a:t>but</a:t>
            </a:r>
            <a:r>
              <a:rPr lang="ru-RU" dirty="0"/>
              <a:t> -но (противопоставление) </a:t>
            </a:r>
          </a:p>
          <a:p>
            <a:r>
              <a:rPr lang="ru-RU" dirty="0" err="1"/>
              <a:t>or</a:t>
            </a:r>
            <a:r>
              <a:rPr lang="ru-RU" dirty="0"/>
              <a:t> -или (выбор) </a:t>
            </a:r>
          </a:p>
          <a:p>
            <a:r>
              <a:rPr lang="ru-RU" dirty="0" err="1"/>
              <a:t>either</a:t>
            </a:r>
            <a:r>
              <a:rPr lang="ru-RU" dirty="0"/>
              <a:t>... </a:t>
            </a:r>
            <a:r>
              <a:rPr lang="ru-RU" dirty="0" err="1"/>
              <a:t>or</a:t>
            </a:r>
            <a:r>
              <a:rPr lang="ru-RU" dirty="0"/>
              <a:t> -или ... или </a:t>
            </a:r>
          </a:p>
          <a:p>
            <a:r>
              <a:rPr lang="ru-RU" dirty="0" err="1"/>
              <a:t>neither</a:t>
            </a:r>
            <a:r>
              <a:rPr lang="ru-RU" dirty="0"/>
              <a:t>...</a:t>
            </a:r>
            <a:r>
              <a:rPr lang="ru-RU" dirty="0" err="1"/>
              <a:t>nor</a:t>
            </a:r>
            <a:r>
              <a:rPr lang="ru-RU" dirty="0"/>
              <a:t> -ни ... ни </a:t>
            </a:r>
          </a:p>
          <a:p>
            <a:r>
              <a:rPr lang="ru-RU" dirty="0" err="1"/>
              <a:t>both</a:t>
            </a:r>
            <a:r>
              <a:rPr lang="ru-RU" dirty="0"/>
              <a:t> ... </a:t>
            </a:r>
            <a:r>
              <a:rPr lang="ru-RU" dirty="0" err="1"/>
              <a:t>and</a:t>
            </a:r>
            <a:r>
              <a:rPr lang="ru-RU" dirty="0"/>
              <a:t> -как ... так и </a:t>
            </a:r>
          </a:p>
          <a:p>
            <a:r>
              <a:rPr lang="ru-RU" dirty="0" err="1"/>
              <a:t>as</a:t>
            </a:r>
            <a:r>
              <a:rPr lang="ru-RU" dirty="0"/>
              <a:t> </a:t>
            </a:r>
            <a:r>
              <a:rPr lang="ru-RU" dirty="0" err="1"/>
              <a:t>well</a:t>
            </a:r>
            <a:r>
              <a:rPr lang="ru-RU" dirty="0"/>
              <a:t> </a:t>
            </a:r>
            <a:r>
              <a:rPr lang="ru-RU" dirty="0" err="1"/>
              <a:t>as</a:t>
            </a:r>
            <a:r>
              <a:rPr lang="ru-RU" dirty="0"/>
              <a:t> -также как </a:t>
            </a:r>
          </a:p>
          <a:p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only</a:t>
            </a:r>
            <a:r>
              <a:rPr lang="ru-RU" dirty="0"/>
              <a:t> ...</a:t>
            </a:r>
            <a:r>
              <a:rPr lang="ru-RU" dirty="0" err="1"/>
              <a:t>but</a:t>
            </a:r>
            <a:r>
              <a:rPr lang="ru-RU" dirty="0"/>
              <a:t> -не только ... но и </a:t>
            </a:r>
          </a:p>
          <a:p>
            <a:r>
              <a:rPr lang="ru-RU" dirty="0" err="1"/>
              <a:t>when</a:t>
            </a:r>
            <a:r>
              <a:rPr lang="ru-RU" dirty="0"/>
              <a:t> -когда </a:t>
            </a:r>
          </a:p>
          <a:p>
            <a:r>
              <a:rPr lang="ru-RU" dirty="0" err="1"/>
              <a:t>while</a:t>
            </a:r>
            <a:r>
              <a:rPr lang="ru-RU" dirty="0"/>
              <a:t> -пока </a:t>
            </a:r>
          </a:p>
          <a:p>
            <a:r>
              <a:rPr lang="ru-RU" dirty="0" err="1"/>
              <a:t>after</a:t>
            </a:r>
            <a:r>
              <a:rPr lang="ru-RU" dirty="0"/>
              <a:t> -после того как </a:t>
            </a:r>
          </a:p>
          <a:p>
            <a:r>
              <a:rPr lang="ru-RU" dirty="0" err="1"/>
              <a:t>that</a:t>
            </a:r>
            <a:r>
              <a:rPr lang="ru-RU" dirty="0"/>
              <a:t> -что, чтобы </a:t>
            </a:r>
          </a:p>
          <a:p>
            <a:r>
              <a:rPr lang="ru-RU" dirty="0" err="1"/>
              <a:t>as</a:t>
            </a:r>
            <a:r>
              <a:rPr lang="ru-RU" dirty="0"/>
              <a:t> -в то время как </a:t>
            </a:r>
          </a:p>
          <a:p>
            <a:r>
              <a:rPr lang="ru-RU" dirty="0" err="1"/>
              <a:t>before</a:t>
            </a:r>
            <a:r>
              <a:rPr lang="ru-RU" dirty="0"/>
              <a:t> -прежде чем </a:t>
            </a:r>
          </a:p>
          <a:p>
            <a:r>
              <a:rPr lang="ru-RU" dirty="0" err="1"/>
              <a:t>since</a:t>
            </a:r>
            <a:r>
              <a:rPr lang="ru-RU" dirty="0"/>
              <a:t> -с тех пор как </a:t>
            </a:r>
          </a:p>
          <a:p>
            <a:r>
              <a:rPr lang="ru-RU" dirty="0" err="1"/>
              <a:t>if</a:t>
            </a:r>
            <a:r>
              <a:rPr lang="ru-RU" dirty="0"/>
              <a:t> -если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172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Вопросительные слова: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Вопросительные слова: </a:t>
            </a:r>
          </a:p>
          <a:p>
            <a:r>
              <a:rPr lang="en-US" dirty="0"/>
              <a:t>who - </a:t>
            </a:r>
            <a:r>
              <a:rPr lang="ru-RU" dirty="0"/>
              <a:t>кто </a:t>
            </a:r>
          </a:p>
          <a:p>
            <a:r>
              <a:rPr lang="en-US" dirty="0"/>
              <a:t>what - </a:t>
            </a:r>
            <a:r>
              <a:rPr lang="ru-RU" dirty="0"/>
              <a:t>что, какой </a:t>
            </a:r>
          </a:p>
          <a:p>
            <a:r>
              <a:rPr lang="en-US" dirty="0"/>
              <a:t>whose - </a:t>
            </a:r>
            <a:r>
              <a:rPr lang="ru-RU" dirty="0"/>
              <a:t>чей </a:t>
            </a:r>
          </a:p>
          <a:p>
            <a:r>
              <a:rPr lang="en-US" dirty="0"/>
              <a:t>whom - </a:t>
            </a:r>
            <a:r>
              <a:rPr lang="ru-RU" dirty="0"/>
              <a:t>кого, кому </a:t>
            </a:r>
          </a:p>
          <a:p>
            <a:r>
              <a:rPr lang="en-US" dirty="0"/>
              <a:t>which - </a:t>
            </a:r>
            <a:r>
              <a:rPr lang="ru-RU" dirty="0"/>
              <a:t>который </a:t>
            </a:r>
          </a:p>
          <a:p>
            <a:r>
              <a:rPr lang="en-US" dirty="0"/>
              <a:t>when - </a:t>
            </a:r>
            <a:r>
              <a:rPr lang="ru-RU" dirty="0"/>
              <a:t>когда </a:t>
            </a:r>
          </a:p>
          <a:p>
            <a:r>
              <a:rPr lang="en-US" dirty="0"/>
              <a:t>where - </a:t>
            </a:r>
            <a:r>
              <a:rPr lang="ru-RU" dirty="0"/>
              <a:t>где </a:t>
            </a:r>
          </a:p>
          <a:p>
            <a:r>
              <a:rPr lang="en-US" dirty="0"/>
              <a:t>where to - </a:t>
            </a:r>
            <a:r>
              <a:rPr lang="ru-RU" dirty="0"/>
              <a:t>куда </a:t>
            </a:r>
          </a:p>
          <a:p>
            <a:r>
              <a:rPr lang="en-US" dirty="0"/>
              <a:t>how - </a:t>
            </a:r>
            <a:r>
              <a:rPr lang="ru-RU" dirty="0"/>
              <a:t>как, каким образом </a:t>
            </a:r>
          </a:p>
          <a:p>
            <a:r>
              <a:rPr lang="en-US" dirty="0"/>
              <a:t>why - </a:t>
            </a:r>
            <a:r>
              <a:rPr lang="ru-RU" dirty="0"/>
              <a:t>почему </a:t>
            </a:r>
          </a:p>
          <a:p>
            <a:r>
              <a:rPr lang="en-US" dirty="0"/>
              <a:t>how much - c</a:t>
            </a:r>
            <a:r>
              <a:rPr lang="ru-RU" dirty="0" err="1"/>
              <a:t>колько</a:t>
            </a:r>
            <a:r>
              <a:rPr lang="ru-RU" dirty="0"/>
              <a:t> </a:t>
            </a:r>
          </a:p>
          <a:p>
            <a:r>
              <a:rPr lang="en-US" dirty="0"/>
              <a:t>how many - </a:t>
            </a:r>
            <a:r>
              <a:rPr lang="ru-RU" dirty="0"/>
              <a:t>сколько </a:t>
            </a:r>
          </a:p>
          <a:p>
            <a:r>
              <a:rPr lang="en-US" dirty="0"/>
              <a:t>how long - </a:t>
            </a:r>
            <a:r>
              <a:rPr lang="ru-RU" dirty="0"/>
              <a:t>как долго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2084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СЛОВ В ОБЩЕМ ВОПРОСЕ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вспомогательный глагол (или глаголы "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,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"). </a:t>
            </a:r>
          </a:p>
          <a:p>
            <a:r>
              <a:rPr lang="ru-RU" dirty="0"/>
              <a:t>2. подлежащее. </a:t>
            </a:r>
          </a:p>
          <a:p>
            <a:r>
              <a:rPr lang="ru-RU" dirty="0"/>
              <a:t>3. сказуемое (смысловой глагол). </a:t>
            </a:r>
          </a:p>
          <a:p>
            <a:r>
              <a:rPr lang="ru-RU" dirty="0"/>
              <a:t>4. прямое дополнение. </a:t>
            </a:r>
          </a:p>
          <a:p>
            <a:r>
              <a:rPr lang="ru-RU" dirty="0"/>
              <a:t>5. косвенное дополнение. </a:t>
            </a:r>
          </a:p>
          <a:p>
            <a:r>
              <a:rPr lang="ru-RU" dirty="0"/>
              <a:t>6. обстоятельство места и времени. </a:t>
            </a:r>
          </a:p>
          <a:p>
            <a:endParaRPr lang="ru-RU" dirty="0"/>
          </a:p>
          <a:p>
            <a:r>
              <a:rPr lang="en-US" dirty="0"/>
              <a:t> Is he happy? - Yes, he is. </a:t>
            </a:r>
          </a:p>
          <a:p>
            <a:r>
              <a:rPr lang="en-US" dirty="0"/>
              <a:t>-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счастлив</a:t>
            </a:r>
            <a:r>
              <a:rPr lang="en-US" dirty="0"/>
              <a:t>? - </a:t>
            </a:r>
            <a:r>
              <a:rPr lang="en-US" dirty="0" err="1"/>
              <a:t>Да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- Do you know the man? -No, I don't. </a:t>
            </a:r>
          </a:p>
          <a:p>
            <a:r>
              <a:rPr lang="en-US" dirty="0"/>
              <a:t>- </a:t>
            </a:r>
            <a:r>
              <a:rPr lang="en-US" dirty="0" err="1"/>
              <a:t>Ты</a:t>
            </a:r>
            <a:r>
              <a:rPr lang="en-US" dirty="0"/>
              <a:t> </a:t>
            </a:r>
            <a:r>
              <a:rPr lang="en-US" dirty="0" err="1"/>
              <a:t>знаешь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человека</a:t>
            </a:r>
            <a:r>
              <a:rPr lang="en-US" dirty="0"/>
              <a:t>? - </a:t>
            </a:r>
            <a:r>
              <a:rPr lang="en-US" dirty="0" err="1"/>
              <a:t>Нет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253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СЛОВ В СПЕЦИАЛЬНОМ ВОПРОСЕ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специальном вопросе к подлежащему порядок слов остаётся таким же, как в утвердительном предложении, только на первое место подлежащего мы ставим вопросительное слово "</a:t>
            </a:r>
            <a:r>
              <a:rPr lang="ru-RU" dirty="0" err="1"/>
              <a:t>who</a:t>
            </a:r>
            <a:r>
              <a:rPr lang="ru-RU" dirty="0"/>
              <a:t>/ </a:t>
            </a:r>
            <a:r>
              <a:rPr lang="ru-RU" dirty="0" err="1"/>
              <a:t>what</a:t>
            </a:r>
            <a:r>
              <a:rPr lang="ru-RU" dirty="0"/>
              <a:t>", далее идёт сказуемое и дополнение. </a:t>
            </a:r>
          </a:p>
          <a:p>
            <a:endParaRPr lang="ru-RU" dirty="0"/>
          </a:p>
          <a:p>
            <a:r>
              <a:rPr lang="ru-RU" dirty="0" err="1"/>
              <a:t>Meg</a:t>
            </a:r>
            <a:r>
              <a:rPr lang="ru-RU" dirty="0"/>
              <a:t> </a:t>
            </a:r>
            <a:r>
              <a:rPr lang="ru-RU" dirty="0" err="1"/>
              <a:t>gave</a:t>
            </a:r>
            <a:r>
              <a:rPr lang="ru-RU" dirty="0"/>
              <a:t> </a:t>
            </a:r>
            <a:r>
              <a:rPr lang="ru-RU" dirty="0" err="1"/>
              <a:t>him</a:t>
            </a:r>
            <a:r>
              <a:rPr lang="ru-RU" dirty="0"/>
              <a:t> a </a:t>
            </a:r>
            <a:r>
              <a:rPr lang="ru-RU" dirty="0" err="1"/>
              <a:t>present</a:t>
            </a:r>
            <a:r>
              <a:rPr lang="ru-RU" dirty="0"/>
              <a:t>. </a:t>
            </a:r>
          </a:p>
          <a:p>
            <a:r>
              <a:rPr lang="ru-RU" dirty="0"/>
              <a:t>Мег сделала ему подарок. </a:t>
            </a:r>
          </a:p>
          <a:p>
            <a:endParaRPr lang="ru-RU" dirty="0"/>
          </a:p>
          <a:p>
            <a:r>
              <a:rPr lang="ru-RU" dirty="0" err="1"/>
              <a:t>Who</a:t>
            </a:r>
            <a:r>
              <a:rPr lang="ru-RU" dirty="0"/>
              <a:t> </a:t>
            </a:r>
            <a:r>
              <a:rPr lang="ru-RU" dirty="0" err="1"/>
              <a:t>gave</a:t>
            </a:r>
            <a:r>
              <a:rPr lang="ru-RU" dirty="0"/>
              <a:t> </a:t>
            </a:r>
            <a:r>
              <a:rPr lang="ru-RU" dirty="0" err="1"/>
              <a:t>him</a:t>
            </a:r>
            <a:r>
              <a:rPr lang="ru-RU" dirty="0"/>
              <a:t> a </a:t>
            </a:r>
            <a:r>
              <a:rPr lang="ru-RU" dirty="0" err="1"/>
              <a:t>present</a:t>
            </a:r>
            <a:r>
              <a:rPr lang="ru-RU" dirty="0"/>
              <a:t>? </a:t>
            </a:r>
          </a:p>
          <a:p>
            <a:r>
              <a:rPr lang="ru-RU" dirty="0"/>
              <a:t>Кто сделал ему подарок? </a:t>
            </a:r>
          </a:p>
          <a:p>
            <a:endParaRPr lang="ru-RU" dirty="0"/>
          </a:p>
          <a:p>
            <a:r>
              <a:rPr lang="ru-RU" dirty="0" err="1"/>
              <a:t>Someone</a:t>
            </a:r>
            <a:r>
              <a:rPr lang="ru-RU" dirty="0"/>
              <a:t> </a:t>
            </a:r>
            <a:r>
              <a:rPr lang="ru-RU" dirty="0" err="1"/>
              <a:t>makes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decisions</a:t>
            </a:r>
            <a:r>
              <a:rPr lang="ru-RU" dirty="0"/>
              <a:t>. </a:t>
            </a:r>
          </a:p>
          <a:p>
            <a:r>
              <a:rPr lang="ru-RU" dirty="0"/>
              <a:t>Кто-то принимает решения. </a:t>
            </a:r>
          </a:p>
          <a:p>
            <a:endParaRPr lang="ru-RU" dirty="0"/>
          </a:p>
          <a:p>
            <a:r>
              <a:rPr lang="ru-RU" dirty="0" err="1"/>
              <a:t>Who</a:t>
            </a:r>
            <a:r>
              <a:rPr lang="ru-RU" dirty="0"/>
              <a:t> </a:t>
            </a:r>
            <a:r>
              <a:rPr lang="ru-RU" dirty="0" err="1"/>
              <a:t>makes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decisions</a:t>
            </a:r>
            <a:r>
              <a:rPr lang="ru-RU" dirty="0"/>
              <a:t>? </a:t>
            </a:r>
          </a:p>
          <a:p>
            <a:r>
              <a:rPr lang="ru-RU" dirty="0"/>
              <a:t>Кто принимает решения?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2107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THE PRESENT INDEFINITE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The Present Indefinite Tense - </a:t>
            </a:r>
            <a:r>
              <a:rPr lang="ru-RU" dirty="0"/>
              <a:t>настоящее неопределённое время употребляется для обозначения обычных, регулярно повторяющихся или постоянных действий, например, когда мы говорим о чьих либо привычках, режиме дня, расписаниях и т.д., т.е. </a:t>
            </a:r>
            <a:r>
              <a:rPr lang="en-US" dirty="0"/>
              <a:t>The Present Indefinite </a:t>
            </a:r>
            <a:r>
              <a:rPr lang="ru-RU" dirty="0"/>
              <a:t>обозначает действия, которые происходят в настоящее время, но они не привязаны к моменту речи. Например: </a:t>
            </a:r>
          </a:p>
          <a:p>
            <a:endParaRPr lang="ru-RU" dirty="0"/>
          </a:p>
          <a:p>
            <a:r>
              <a:rPr lang="en-US" dirty="0"/>
              <a:t>The lectures at the Institute begin at 9 o'clock. </a:t>
            </a:r>
          </a:p>
          <a:p>
            <a:r>
              <a:rPr lang="ru-RU" dirty="0"/>
              <a:t>Лекции в институте начинаются в 9 часов. </a:t>
            </a:r>
          </a:p>
          <a:p>
            <a:endParaRPr lang="ru-RU" dirty="0"/>
          </a:p>
          <a:p>
            <a:r>
              <a:rPr lang="en-US" dirty="0"/>
              <a:t>I go to the Institute on foot. </a:t>
            </a:r>
          </a:p>
          <a:p>
            <a:r>
              <a:rPr lang="ru-RU" dirty="0"/>
              <a:t>Я хожу в институт пешком.(всегда) </a:t>
            </a:r>
          </a:p>
          <a:p>
            <a:endParaRPr lang="ru-RU" dirty="0"/>
          </a:p>
          <a:p>
            <a:r>
              <a:rPr lang="en-US" dirty="0"/>
              <a:t>Peter swims well. </a:t>
            </a:r>
          </a:p>
          <a:p>
            <a:r>
              <a:rPr lang="ru-RU" dirty="0"/>
              <a:t>Петя плавает хорошо.(вообще) </a:t>
            </a:r>
          </a:p>
          <a:p>
            <a:endParaRPr lang="ru-RU" dirty="0"/>
          </a:p>
          <a:p>
            <a:r>
              <a:rPr lang="en-US" dirty="0"/>
              <a:t>The Earth goes round the Sun. </a:t>
            </a:r>
          </a:p>
          <a:p>
            <a:r>
              <a:rPr lang="ru-RU" dirty="0"/>
              <a:t>Земля вращается вокруг Солнца.(постоянно) </a:t>
            </a:r>
          </a:p>
          <a:p>
            <a:endParaRPr lang="ru-RU" dirty="0"/>
          </a:p>
          <a:p>
            <a:r>
              <a:rPr lang="en-US" dirty="0"/>
              <a:t>Ann goes to the South every summer. </a:t>
            </a:r>
          </a:p>
          <a:p>
            <a:r>
              <a:rPr lang="ru-RU" dirty="0"/>
              <a:t>Анна ездит на юг каждое лето. (повторяющееся действие) </a:t>
            </a:r>
          </a:p>
          <a:p>
            <a:endParaRPr lang="ru-RU" dirty="0"/>
          </a:p>
          <a:p>
            <a:r>
              <a:rPr lang="ru-RU" dirty="0"/>
              <a:t>Поэтому с глаголами в </a:t>
            </a:r>
            <a:r>
              <a:rPr lang="en-US" dirty="0"/>
              <a:t>the Present Indefinite </a:t>
            </a:r>
            <a:r>
              <a:rPr lang="ru-RU" dirty="0"/>
              <a:t>часто употребляются такие наречия, как </a:t>
            </a:r>
            <a:r>
              <a:rPr lang="en-US" dirty="0"/>
              <a:t>always - </a:t>
            </a:r>
            <a:r>
              <a:rPr lang="ru-RU" dirty="0"/>
              <a:t>всегда, </a:t>
            </a:r>
            <a:r>
              <a:rPr lang="en-US" dirty="0"/>
              <a:t>often - </a:t>
            </a:r>
            <a:r>
              <a:rPr lang="ru-RU" dirty="0"/>
              <a:t>часто, </a:t>
            </a:r>
            <a:r>
              <a:rPr lang="en-US" dirty="0"/>
              <a:t>seldom - </a:t>
            </a:r>
            <a:r>
              <a:rPr lang="ru-RU" dirty="0"/>
              <a:t>редко, </a:t>
            </a:r>
            <a:r>
              <a:rPr lang="en-US" dirty="0"/>
              <a:t>usually - </a:t>
            </a:r>
            <a:r>
              <a:rPr lang="ru-RU" dirty="0"/>
              <a:t>обычно, </a:t>
            </a:r>
            <a:r>
              <a:rPr lang="en-US" dirty="0"/>
              <a:t>never - </a:t>
            </a:r>
            <a:r>
              <a:rPr lang="ru-RU" dirty="0"/>
              <a:t>никогда, </a:t>
            </a:r>
            <a:r>
              <a:rPr lang="en-US" dirty="0"/>
              <a:t>sometimes - </a:t>
            </a:r>
            <a:r>
              <a:rPr lang="ru-RU" dirty="0"/>
              <a:t>иногда, </a:t>
            </a:r>
            <a:r>
              <a:rPr lang="en-US" dirty="0"/>
              <a:t>every day - </a:t>
            </a:r>
            <a:r>
              <a:rPr lang="ru-RU" dirty="0"/>
              <a:t>каждый день и т.д. </a:t>
            </a:r>
          </a:p>
          <a:p>
            <a:endParaRPr lang="ru-RU" dirty="0"/>
          </a:p>
          <a:p>
            <a:r>
              <a:rPr lang="en-US" dirty="0"/>
              <a:t>I sometimes meet your father at the station. </a:t>
            </a:r>
          </a:p>
          <a:p>
            <a:r>
              <a:rPr lang="ru-RU" dirty="0"/>
              <a:t>Я иногда встречаю твоего отца на станции.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7720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PRESENT INDEFINITE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400" dirty="0"/>
              <a:t>Для образования вопросительной и отрицательной формы в простом настоящем времени необходим вспомогательный глагол "</a:t>
            </a:r>
            <a:r>
              <a:rPr lang="ru-RU" sz="4400" dirty="0" err="1"/>
              <a:t>do</a:t>
            </a:r>
            <a:r>
              <a:rPr lang="ru-RU" sz="4400" dirty="0"/>
              <a:t>", причём в третьем лице единственного числа окончание "-s (-</a:t>
            </a:r>
            <a:r>
              <a:rPr lang="ru-RU" sz="4400" dirty="0" err="1"/>
              <a:t>es</a:t>
            </a:r>
            <a:r>
              <a:rPr lang="ru-RU" sz="4400" dirty="0"/>
              <a:t>)" добавляется не к смысловому, а к вспомогательному глаголу. Чтобы задать вопрос, нужно поставить вспомогательный глагол "</a:t>
            </a:r>
            <a:r>
              <a:rPr lang="ru-RU" sz="4400" dirty="0" err="1"/>
              <a:t>do</a:t>
            </a:r>
            <a:r>
              <a:rPr lang="ru-RU" sz="4400" dirty="0"/>
              <a:t> (</a:t>
            </a:r>
            <a:r>
              <a:rPr lang="ru-RU" sz="4400" dirty="0" err="1"/>
              <a:t>does</a:t>
            </a:r>
            <a:r>
              <a:rPr lang="ru-RU" sz="4400" dirty="0"/>
              <a:t>)" перед подлежащим за которым следует смысловой глагол (инфинитив без "</a:t>
            </a:r>
            <a:r>
              <a:rPr lang="ru-RU" sz="4400" dirty="0" err="1"/>
              <a:t>to</a:t>
            </a:r>
            <a:r>
              <a:rPr lang="ru-RU" sz="4400" dirty="0"/>
              <a:t>"). Например: </a:t>
            </a:r>
          </a:p>
          <a:p>
            <a:endParaRPr lang="ru-RU" sz="4400" dirty="0"/>
          </a:p>
          <a:p>
            <a:r>
              <a:rPr lang="ru-RU" sz="4400" dirty="0" err="1"/>
              <a:t>Do</a:t>
            </a:r>
            <a:r>
              <a:rPr lang="ru-RU" sz="4400" dirty="0"/>
              <a:t> </a:t>
            </a:r>
            <a:r>
              <a:rPr lang="ru-RU" sz="4400" dirty="0" err="1"/>
              <a:t>you</a:t>
            </a:r>
            <a:r>
              <a:rPr lang="ru-RU" sz="4400" dirty="0"/>
              <a:t> </a:t>
            </a:r>
            <a:r>
              <a:rPr lang="ru-RU" sz="4400" dirty="0" err="1"/>
              <a:t>play</a:t>
            </a:r>
            <a:r>
              <a:rPr lang="ru-RU" sz="4400" dirty="0"/>
              <a:t> </a:t>
            </a:r>
            <a:r>
              <a:rPr lang="ru-RU" sz="4400" dirty="0" err="1"/>
              <a:t>chess</a:t>
            </a:r>
            <a:r>
              <a:rPr lang="ru-RU" sz="4400" dirty="0"/>
              <a:t>? </a:t>
            </a:r>
            <a:r>
              <a:rPr lang="es-ES" sz="4400" dirty="0" smtClean="0"/>
              <a:t> </a:t>
            </a:r>
            <a:r>
              <a:rPr lang="ru-RU" sz="4400" dirty="0" smtClean="0"/>
              <a:t>Вы </a:t>
            </a:r>
            <a:r>
              <a:rPr lang="ru-RU" sz="4400" dirty="0"/>
              <a:t>играете в шахматы? </a:t>
            </a:r>
          </a:p>
          <a:p>
            <a:endParaRPr lang="ru-RU" sz="4400" dirty="0"/>
          </a:p>
          <a:p>
            <a:r>
              <a:rPr lang="ru-RU" sz="4400" dirty="0" err="1"/>
              <a:t>Does</a:t>
            </a:r>
            <a:r>
              <a:rPr lang="ru-RU" sz="4400" dirty="0"/>
              <a:t> </a:t>
            </a:r>
            <a:r>
              <a:rPr lang="ru-RU" sz="4400" dirty="0" err="1"/>
              <a:t>he</a:t>
            </a:r>
            <a:r>
              <a:rPr lang="ru-RU" sz="4400" dirty="0"/>
              <a:t> </a:t>
            </a:r>
            <a:r>
              <a:rPr lang="ru-RU" sz="4400" dirty="0" err="1"/>
              <a:t>speak</a:t>
            </a:r>
            <a:r>
              <a:rPr lang="ru-RU" sz="4400" dirty="0"/>
              <a:t> </a:t>
            </a:r>
            <a:r>
              <a:rPr lang="ru-RU" sz="4400" dirty="0" err="1"/>
              <a:t>English</a:t>
            </a:r>
            <a:r>
              <a:rPr lang="ru-RU" sz="4400" dirty="0"/>
              <a:t> </a:t>
            </a:r>
            <a:r>
              <a:rPr lang="ru-RU" sz="4400" dirty="0" err="1"/>
              <a:t>well</a:t>
            </a:r>
            <a:r>
              <a:rPr lang="ru-RU" sz="4400" dirty="0"/>
              <a:t>? </a:t>
            </a:r>
            <a:r>
              <a:rPr lang="es-ES" sz="4400" dirty="0" smtClean="0"/>
              <a:t> </a:t>
            </a:r>
            <a:r>
              <a:rPr lang="ru-RU" sz="4400" dirty="0" smtClean="0"/>
              <a:t>Он </a:t>
            </a:r>
            <a:r>
              <a:rPr lang="ru-RU" sz="4400" dirty="0"/>
              <a:t>хорошо говорит по </a:t>
            </a:r>
            <a:r>
              <a:rPr lang="ru-RU" sz="4400" dirty="0" err="1"/>
              <a:t>английски</a:t>
            </a:r>
            <a:r>
              <a:rPr lang="ru-RU" sz="4400" dirty="0"/>
              <a:t>? </a:t>
            </a:r>
          </a:p>
          <a:p>
            <a:endParaRPr lang="ru-RU" sz="4400" dirty="0"/>
          </a:p>
          <a:p>
            <a:r>
              <a:rPr lang="ru-RU" sz="4400" dirty="0" err="1" smtClean="0"/>
              <a:t>Does</a:t>
            </a:r>
            <a:r>
              <a:rPr lang="ru-RU" sz="4400" dirty="0" smtClean="0"/>
              <a:t> </a:t>
            </a:r>
            <a:r>
              <a:rPr lang="ru-RU" sz="4400" dirty="0" err="1"/>
              <a:t>the</a:t>
            </a:r>
            <a:r>
              <a:rPr lang="ru-RU" sz="4400" dirty="0"/>
              <a:t> </a:t>
            </a:r>
            <a:r>
              <a:rPr lang="ru-RU" sz="4400" dirty="0" err="1"/>
              <a:t>ship</a:t>
            </a:r>
            <a:r>
              <a:rPr lang="ru-RU" sz="4400" dirty="0"/>
              <a:t> </a:t>
            </a:r>
            <a:r>
              <a:rPr lang="ru-RU" sz="4400" dirty="0" err="1"/>
              <a:t>arrive</a:t>
            </a:r>
            <a:r>
              <a:rPr lang="ru-RU" sz="4400" dirty="0"/>
              <a:t> </a:t>
            </a:r>
            <a:r>
              <a:rPr lang="ru-RU" sz="4400" dirty="0" err="1"/>
              <a:t>soon</a:t>
            </a:r>
            <a:r>
              <a:rPr lang="ru-RU" sz="4400" dirty="0"/>
              <a:t>? </a:t>
            </a:r>
            <a:r>
              <a:rPr lang="es-ES" sz="4400" dirty="0" smtClean="0"/>
              <a:t> </a:t>
            </a:r>
            <a:r>
              <a:rPr lang="ru-RU" sz="4400" dirty="0" smtClean="0"/>
              <a:t>Скоро </a:t>
            </a:r>
            <a:r>
              <a:rPr lang="ru-RU" sz="4400" dirty="0"/>
              <a:t>ли прибывает это судно? </a:t>
            </a:r>
          </a:p>
          <a:p>
            <a:endParaRPr lang="ru-RU" sz="4400" dirty="0"/>
          </a:p>
          <a:p>
            <a:r>
              <a:rPr lang="ru-RU" sz="4400" dirty="0"/>
              <a:t>Отрицательная форма глаголов в простом настоящем времени образуется при помощи вспомогательного глагола "</a:t>
            </a:r>
            <a:r>
              <a:rPr lang="ru-RU" sz="4400" dirty="0" err="1"/>
              <a:t>do</a:t>
            </a:r>
            <a:r>
              <a:rPr lang="ru-RU" sz="4400" dirty="0"/>
              <a:t> (</a:t>
            </a:r>
            <a:r>
              <a:rPr lang="ru-RU" sz="4400" dirty="0" err="1"/>
              <a:t>does</a:t>
            </a:r>
            <a:r>
              <a:rPr lang="ru-RU" sz="4400" dirty="0"/>
              <a:t>)" и отрицания "</a:t>
            </a:r>
            <a:r>
              <a:rPr lang="ru-RU" sz="4400" dirty="0" err="1"/>
              <a:t>not</a:t>
            </a:r>
            <a:r>
              <a:rPr lang="ru-RU" sz="4400" dirty="0"/>
              <a:t>", которые ставятся перед смысловым глаголом ( в форме инфинитива без "</a:t>
            </a:r>
            <a:r>
              <a:rPr lang="ru-RU" sz="4400" dirty="0" err="1"/>
              <a:t>to</a:t>
            </a:r>
            <a:r>
              <a:rPr lang="ru-RU" sz="4400" dirty="0"/>
              <a:t>"), например: </a:t>
            </a:r>
          </a:p>
          <a:p>
            <a:endParaRPr lang="ru-RU" sz="4400" dirty="0"/>
          </a:p>
          <a:p>
            <a:r>
              <a:rPr lang="ru-RU" sz="4400" dirty="0" err="1"/>
              <a:t>We</a:t>
            </a:r>
            <a:r>
              <a:rPr lang="ru-RU" sz="4400" dirty="0"/>
              <a:t> </a:t>
            </a:r>
            <a:r>
              <a:rPr lang="ru-RU" sz="4400" dirty="0" err="1"/>
              <a:t>do</a:t>
            </a:r>
            <a:r>
              <a:rPr lang="ru-RU" sz="4400" dirty="0"/>
              <a:t> </a:t>
            </a:r>
            <a:r>
              <a:rPr lang="ru-RU" sz="4400" dirty="0" err="1"/>
              <a:t>not</a:t>
            </a:r>
            <a:r>
              <a:rPr lang="ru-RU" sz="4400" dirty="0"/>
              <a:t> </a:t>
            </a:r>
            <a:r>
              <a:rPr lang="ru-RU" sz="4400" dirty="0" err="1"/>
              <a:t>play</a:t>
            </a:r>
            <a:r>
              <a:rPr lang="ru-RU" sz="4400" dirty="0"/>
              <a:t> </a:t>
            </a:r>
            <a:r>
              <a:rPr lang="ru-RU" sz="4400" dirty="0" err="1"/>
              <a:t>chess</a:t>
            </a:r>
            <a:r>
              <a:rPr lang="ru-RU" sz="4400" dirty="0"/>
              <a:t>. </a:t>
            </a:r>
            <a:r>
              <a:rPr lang="es-ES" sz="4400" dirty="0" smtClean="0"/>
              <a:t> </a:t>
            </a:r>
            <a:r>
              <a:rPr lang="ru-RU" sz="4400" dirty="0" smtClean="0"/>
              <a:t>Мы </a:t>
            </a:r>
            <a:r>
              <a:rPr lang="ru-RU" sz="4400" dirty="0"/>
              <a:t>не играем в шахматы. </a:t>
            </a:r>
          </a:p>
          <a:p>
            <a:endParaRPr lang="ru-RU" sz="4400" dirty="0"/>
          </a:p>
          <a:p>
            <a:r>
              <a:rPr lang="ru-RU" sz="4400" dirty="0" err="1"/>
              <a:t>The</a:t>
            </a:r>
            <a:r>
              <a:rPr lang="ru-RU" sz="4400" dirty="0"/>
              <a:t> </a:t>
            </a:r>
            <a:r>
              <a:rPr lang="ru-RU" sz="4400" dirty="0" err="1"/>
              <a:t>students</a:t>
            </a:r>
            <a:r>
              <a:rPr lang="ru-RU" sz="4400" dirty="0"/>
              <a:t> </a:t>
            </a:r>
            <a:r>
              <a:rPr lang="ru-RU" sz="4400" dirty="0" err="1"/>
              <a:t>do</a:t>
            </a:r>
            <a:r>
              <a:rPr lang="ru-RU" sz="4400" dirty="0"/>
              <a:t> </a:t>
            </a:r>
            <a:r>
              <a:rPr lang="ru-RU" sz="4400" dirty="0" err="1"/>
              <a:t>not</a:t>
            </a:r>
            <a:r>
              <a:rPr lang="ru-RU" sz="4400" dirty="0"/>
              <a:t> </a:t>
            </a:r>
            <a:r>
              <a:rPr lang="ru-RU" sz="4400" dirty="0" err="1"/>
              <a:t>go</a:t>
            </a:r>
            <a:r>
              <a:rPr lang="ru-RU" sz="4400" dirty="0"/>
              <a:t> </a:t>
            </a:r>
            <a:r>
              <a:rPr lang="ru-RU" sz="4400" dirty="0" err="1"/>
              <a:t>to</a:t>
            </a:r>
            <a:r>
              <a:rPr lang="ru-RU" sz="4400" dirty="0"/>
              <a:t> </a:t>
            </a:r>
            <a:r>
              <a:rPr lang="ru-RU" sz="4400" dirty="0" err="1"/>
              <a:t>the</a:t>
            </a:r>
            <a:r>
              <a:rPr lang="ru-RU" sz="4400" dirty="0"/>
              <a:t> </a:t>
            </a:r>
            <a:r>
              <a:rPr lang="ru-RU" sz="4400" dirty="0" err="1"/>
              <a:t>library</a:t>
            </a:r>
            <a:r>
              <a:rPr lang="ru-RU" sz="4400" dirty="0"/>
              <a:t> </a:t>
            </a:r>
            <a:r>
              <a:rPr lang="ru-RU" sz="4400" dirty="0" err="1"/>
              <a:t>every</a:t>
            </a:r>
            <a:r>
              <a:rPr lang="ru-RU" sz="4400" dirty="0"/>
              <a:t> </a:t>
            </a:r>
            <a:r>
              <a:rPr lang="ru-RU" sz="4400" dirty="0" err="1"/>
              <a:t>day</a:t>
            </a:r>
            <a:r>
              <a:rPr lang="ru-RU" sz="4400" dirty="0"/>
              <a:t>. </a:t>
            </a:r>
            <a:r>
              <a:rPr lang="es-ES" sz="4400" dirty="0" smtClean="0"/>
              <a:t> </a:t>
            </a:r>
            <a:r>
              <a:rPr lang="ru-RU" sz="4400" dirty="0" smtClean="0"/>
              <a:t>Студенты </a:t>
            </a:r>
            <a:r>
              <a:rPr lang="ru-RU" sz="4400" dirty="0"/>
              <a:t>не ходят в библиотеку каждый день. </a:t>
            </a:r>
          </a:p>
          <a:p>
            <a:endParaRPr lang="ru-RU" sz="4400" dirty="0"/>
          </a:p>
          <a:p>
            <a:r>
              <a:rPr lang="ru-RU" sz="4400" dirty="0" err="1"/>
              <a:t>He</a:t>
            </a:r>
            <a:r>
              <a:rPr lang="ru-RU" sz="4400" dirty="0"/>
              <a:t> </a:t>
            </a:r>
            <a:r>
              <a:rPr lang="ru-RU" sz="4400" dirty="0" err="1"/>
              <a:t>does</a:t>
            </a:r>
            <a:r>
              <a:rPr lang="ru-RU" sz="4400" dirty="0"/>
              <a:t> </a:t>
            </a:r>
            <a:r>
              <a:rPr lang="ru-RU" sz="4400" dirty="0" err="1"/>
              <a:t>not</a:t>
            </a:r>
            <a:r>
              <a:rPr lang="ru-RU" sz="4400" dirty="0"/>
              <a:t> </a:t>
            </a:r>
            <a:r>
              <a:rPr lang="ru-RU" sz="4400" dirty="0" err="1"/>
              <a:t>smoke</a:t>
            </a:r>
            <a:r>
              <a:rPr lang="ru-RU" sz="4400" dirty="0"/>
              <a:t>. </a:t>
            </a:r>
            <a:r>
              <a:rPr lang="es-ES" sz="4400" dirty="0" smtClean="0"/>
              <a:t> </a:t>
            </a:r>
            <a:r>
              <a:rPr lang="ru-RU" sz="4400" dirty="0" smtClean="0"/>
              <a:t>Он </a:t>
            </a:r>
            <a:r>
              <a:rPr lang="ru-RU" sz="4400" dirty="0"/>
              <a:t>не курит. </a:t>
            </a:r>
          </a:p>
          <a:p>
            <a:endParaRPr lang="ru-RU" sz="4400" dirty="0"/>
          </a:p>
          <a:p>
            <a:r>
              <a:rPr lang="ru-RU" sz="4400" dirty="0"/>
              <a:t>В разговорной речи обычно употребляется сокращённая форма от "</a:t>
            </a:r>
            <a:r>
              <a:rPr lang="ru-RU" sz="4400" dirty="0" err="1"/>
              <a:t>do</a:t>
            </a:r>
            <a:r>
              <a:rPr lang="ru-RU" sz="4400" dirty="0"/>
              <a:t> </a:t>
            </a:r>
            <a:r>
              <a:rPr lang="ru-RU" sz="4400" dirty="0" err="1"/>
              <a:t>not</a:t>
            </a:r>
            <a:r>
              <a:rPr lang="ru-RU" sz="4400" dirty="0"/>
              <a:t> - </a:t>
            </a:r>
            <a:r>
              <a:rPr lang="ru-RU" sz="4400" dirty="0" err="1"/>
              <a:t>don't</a:t>
            </a:r>
            <a:r>
              <a:rPr lang="ru-RU" sz="4400" dirty="0"/>
              <a:t>" и "</a:t>
            </a:r>
            <a:r>
              <a:rPr lang="ru-RU" sz="4400" dirty="0" err="1"/>
              <a:t>does</a:t>
            </a:r>
            <a:r>
              <a:rPr lang="ru-RU" sz="4400" dirty="0"/>
              <a:t> </a:t>
            </a:r>
            <a:r>
              <a:rPr lang="ru-RU" sz="4400" dirty="0" err="1"/>
              <a:t>not</a:t>
            </a:r>
            <a:r>
              <a:rPr lang="ru-RU" sz="4400" dirty="0"/>
              <a:t> - </a:t>
            </a:r>
            <a:r>
              <a:rPr lang="ru-RU" sz="4400" dirty="0" err="1"/>
              <a:t>doesn't</a:t>
            </a:r>
            <a:r>
              <a:rPr lang="ru-RU" sz="4400" dirty="0"/>
              <a:t>". </a:t>
            </a:r>
          </a:p>
          <a:p>
            <a:endParaRPr lang="ru-RU" sz="4400" dirty="0"/>
          </a:p>
          <a:p>
            <a:r>
              <a:rPr lang="ru-RU" sz="4400" dirty="0"/>
              <a:t>I </a:t>
            </a:r>
            <a:r>
              <a:rPr lang="ru-RU" sz="4400" dirty="0" err="1"/>
              <a:t>don't</a:t>
            </a:r>
            <a:r>
              <a:rPr lang="ru-RU" sz="4400" dirty="0"/>
              <a:t> </a:t>
            </a:r>
            <a:r>
              <a:rPr lang="ru-RU" sz="4400" dirty="0" err="1"/>
              <a:t>play</a:t>
            </a:r>
            <a:r>
              <a:rPr lang="ru-RU" sz="4400" dirty="0"/>
              <a:t> </a:t>
            </a:r>
            <a:r>
              <a:rPr lang="ru-RU" sz="4400" dirty="0" err="1"/>
              <a:t>hockey</a:t>
            </a:r>
            <a:r>
              <a:rPr lang="ru-RU" sz="4400" dirty="0"/>
              <a:t>. </a:t>
            </a:r>
            <a:r>
              <a:rPr lang="es-ES" sz="4400" dirty="0" smtClean="0"/>
              <a:t> </a:t>
            </a:r>
            <a:r>
              <a:rPr lang="ru-RU" sz="4400" dirty="0" smtClean="0"/>
              <a:t>Я </a:t>
            </a:r>
            <a:r>
              <a:rPr lang="ru-RU" sz="4400" dirty="0"/>
              <a:t>не играю в хоккей. </a:t>
            </a:r>
          </a:p>
          <a:p>
            <a:endParaRPr lang="ru-RU" sz="4400" dirty="0"/>
          </a:p>
          <a:p>
            <a:r>
              <a:rPr lang="ru-RU" sz="4400" dirty="0" err="1"/>
              <a:t>The</a:t>
            </a:r>
            <a:r>
              <a:rPr lang="ru-RU" sz="4400" dirty="0"/>
              <a:t> </a:t>
            </a:r>
            <a:r>
              <a:rPr lang="ru-RU" sz="4400" dirty="0" err="1"/>
              <a:t>computer</a:t>
            </a:r>
            <a:r>
              <a:rPr lang="ru-RU" sz="4400" dirty="0"/>
              <a:t> </a:t>
            </a:r>
            <a:r>
              <a:rPr lang="ru-RU" sz="4400" dirty="0" err="1"/>
              <a:t>doesn't</a:t>
            </a:r>
            <a:r>
              <a:rPr lang="ru-RU" sz="4400" dirty="0"/>
              <a:t> </a:t>
            </a:r>
            <a:r>
              <a:rPr lang="ru-RU" sz="4400" dirty="0" err="1"/>
              <a:t>work</a:t>
            </a:r>
            <a:r>
              <a:rPr lang="ru-RU" sz="4400" dirty="0"/>
              <a:t>. </a:t>
            </a:r>
            <a:r>
              <a:rPr lang="es-ES" sz="4400" dirty="0" smtClean="0"/>
              <a:t> </a:t>
            </a:r>
            <a:r>
              <a:rPr lang="ru-RU" sz="4400" dirty="0" smtClean="0"/>
              <a:t>Компьютер </a:t>
            </a:r>
            <a:r>
              <a:rPr lang="ru-RU" sz="4400" dirty="0"/>
              <a:t>не работает. </a:t>
            </a:r>
          </a:p>
          <a:p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33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</a:t>
            </a:r>
            <a:r>
              <a:rPr lang="en-US" dirty="0" smtClean="0"/>
              <a:t>G</a:t>
            </a:r>
            <a:r>
              <a:rPr lang="es-ES" dirty="0" smtClean="0"/>
              <a:t>lish vs. russian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Отличия английской классификации частей речи:</a:t>
            </a:r>
          </a:p>
          <a:p>
            <a:r>
              <a:rPr lang="ru-RU" dirty="0" smtClean="0"/>
              <a:t>Наличие артикля;</a:t>
            </a:r>
          </a:p>
          <a:p>
            <a:r>
              <a:rPr lang="ru-RU" dirty="0" smtClean="0"/>
              <a:t>Предлоги, имеющие смысловое значение;</a:t>
            </a:r>
            <a:endParaRPr lang="es-ES" dirty="0" smtClean="0"/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Особенности употребления:</a:t>
            </a:r>
          </a:p>
          <a:p>
            <a:r>
              <a:rPr lang="ru-RU" dirty="0" smtClean="0"/>
              <a:t>Отсутствие системы</a:t>
            </a:r>
            <a:r>
              <a:rPr lang="en-US" dirty="0" smtClean="0"/>
              <a:t> </a:t>
            </a:r>
            <a:r>
              <a:rPr lang="ru-RU" dirty="0" smtClean="0"/>
              <a:t>склонения существительных;</a:t>
            </a:r>
          </a:p>
          <a:p>
            <a:r>
              <a:rPr lang="ru-RU" dirty="0" smtClean="0"/>
              <a:t>Система глагольных времен, учитывающая не только последовательность действий, но и их длительность и степень завершенности;</a:t>
            </a:r>
          </a:p>
          <a:p>
            <a:r>
              <a:rPr lang="ru-RU" dirty="0" smtClean="0"/>
              <a:t>Жесткая последовательность употребления слов, с определенной функцией в высказывании;</a:t>
            </a:r>
          </a:p>
          <a:p>
            <a:pPr marL="11430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262808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Past Indefinite </a:t>
            </a:r>
            <a:r>
              <a:rPr lang="en-US" dirty="0" smtClean="0"/>
              <a:t>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Past Indefinite </a:t>
            </a:r>
            <a:r>
              <a:rPr lang="ru-RU" dirty="0"/>
              <a:t>обозначает действия, имевшие место в прошлом и время совершения которых истекло: </a:t>
            </a:r>
            <a:r>
              <a:rPr lang="en-US" dirty="0"/>
              <a:t>last year - </a:t>
            </a:r>
            <a:r>
              <a:rPr lang="ru-RU" dirty="0"/>
              <a:t>в прошлом году, </a:t>
            </a:r>
            <a:r>
              <a:rPr lang="en-US" dirty="0"/>
              <a:t>five days ago - </a:t>
            </a:r>
            <a:r>
              <a:rPr lang="ru-RU" dirty="0"/>
              <a:t>пять дней тому назад, </a:t>
            </a:r>
            <a:r>
              <a:rPr lang="en-US" dirty="0"/>
              <a:t>yesterday - </a:t>
            </a:r>
            <a:r>
              <a:rPr lang="ru-RU" dirty="0"/>
              <a:t>вчера, </a:t>
            </a:r>
            <a:r>
              <a:rPr lang="en-US" dirty="0"/>
              <a:t>in 1945 - </a:t>
            </a:r>
            <a:r>
              <a:rPr lang="ru-RU" dirty="0"/>
              <a:t>в 1945 году и т.д. </a:t>
            </a:r>
          </a:p>
          <a:p>
            <a:endParaRPr lang="ru-RU" dirty="0"/>
          </a:p>
          <a:p>
            <a:r>
              <a:rPr lang="en-US" dirty="0"/>
              <a:t>We began the experiment three days ago. </a:t>
            </a:r>
            <a:r>
              <a:rPr lang="en-US" dirty="0" smtClean="0"/>
              <a:t> </a:t>
            </a:r>
            <a:r>
              <a:rPr lang="ru-RU" dirty="0" smtClean="0"/>
              <a:t>Мы </a:t>
            </a:r>
            <a:r>
              <a:rPr lang="ru-RU" dirty="0"/>
              <a:t>начали эксперимент три дня назад. </a:t>
            </a:r>
          </a:p>
          <a:p>
            <a:endParaRPr lang="ru-RU" dirty="0"/>
          </a:p>
          <a:p>
            <a:r>
              <a:rPr lang="en-US" dirty="0"/>
              <a:t>I returned home yesterday. </a:t>
            </a:r>
            <a:r>
              <a:rPr lang="en-US" dirty="0" smtClean="0"/>
              <a:t> </a:t>
            </a:r>
            <a:r>
              <a:rPr lang="ru-RU" dirty="0" smtClean="0"/>
              <a:t>Я </a:t>
            </a:r>
            <a:r>
              <a:rPr lang="ru-RU" dirty="0"/>
              <a:t>возвратился домой вчера. </a:t>
            </a:r>
          </a:p>
          <a:p>
            <a:endParaRPr lang="ru-RU" dirty="0"/>
          </a:p>
          <a:p>
            <a:r>
              <a:rPr lang="en-US" dirty="0"/>
              <a:t>Dan worked in a factory. </a:t>
            </a:r>
            <a:r>
              <a:rPr lang="en-US" dirty="0" smtClean="0"/>
              <a:t> </a:t>
            </a:r>
            <a:r>
              <a:rPr lang="ru-RU" dirty="0" smtClean="0"/>
              <a:t>Дэн </a:t>
            </a:r>
            <a:r>
              <a:rPr lang="ru-RU" dirty="0"/>
              <a:t>работал на фабрике. </a:t>
            </a:r>
          </a:p>
          <a:p>
            <a:endParaRPr lang="ru-RU" dirty="0"/>
          </a:p>
          <a:p>
            <a:r>
              <a:rPr lang="ru-RU" dirty="0"/>
              <a:t>Прошедшее неопределённое время широко используется в повествовании для описания последовательных событий прошлого. </a:t>
            </a:r>
          </a:p>
          <a:p>
            <a:endParaRPr lang="ru-RU" dirty="0"/>
          </a:p>
          <a:p>
            <a:r>
              <a:rPr lang="en-US" dirty="0"/>
              <a:t>We went to the park , walked down to the fountain and sat down on a stone seat. </a:t>
            </a:r>
          </a:p>
          <a:p>
            <a:r>
              <a:rPr lang="ru-RU" dirty="0"/>
              <a:t>Мы отправились в парк, дошли до фонтана и сели на каменную скамью.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6875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Past Indefinite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000" dirty="0"/>
              <a:t>По способу образования прошедшего времени глаголы делятся на правильные и неправильные. Правильные глаголы образуют утвердительную форму прошедшего неопределённого времени путём прибавления к основе инфинитива суффикса "-</a:t>
            </a:r>
            <a:r>
              <a:rPr lang="ru-RU" sz="1000" dirty="0" err="1"/>
              <a:t>ed</a:t>
            </a:r>
            <a:r>
              <a:rPr lang="ru-RU" sz="1000" dirty="0"/>
              <a:t>". На схеме они обозначены как "V-</a:t>
            </a:r>
            <a:r>
              <a:rPr lang="ru-RU" sz="1000" dirty="0" err="1"/>
              <a:t>ed</a:t>
            </a:r>
            <a:r>
              <a:rPr lang="ru-RU" sz="1000" dirty="0"/>
              <a:t>". </a:t>
            </a:r>
          </a:p>
          <a:p>
            <a:endParaRPr lang="ru-RU" sz="1000" dirty="0"/>
          </a:p>
          <a:p>
            <a:r>
              <a:rPr lang="ru-RU" sz="1000" dirty="0"/>
              <a:t>При прибавлении суффикса "-</a:t>
            </a:r>
            <a:r>
              <a:rPr lang="ru-RU" sz="1000" dirty="0" err="1"/>
              <a:t>ed</a:t>
            </a:r>
            <a:r>
              <a:rPr lang="ru-RU" sz="1000" dirty="0"/>
              <a:t>" соблюдаются следующие орфографические правила: </a:t>
            </a:r>
          </a:p>
          <a:p>
            <a:r>
              <a:rPr lang="ru-RU" sz="1000" dirty="0"/>
              <a:t>- если глагол оканчивается на "согласную букву + y", то буква "-y" меняется на "-i"; </a:t>
            </a:r>
          </a:p>
          <a:p>
            <a:r>
              <a:rPr lang="ru-RU" sz="1000" dirty="0"/>
              <a:t>- мы удваиваем конечную согласную, чтобы сохранить закрытый слог. </a:t>
            </a:r>
          </a:p>
          <a:p>
            <a:endParaRPr lang="ru-RU" sz="1000" dirty="0"/>
          </a:p>
          <a:p>
            <a:r>
              <a:rPr lang="ru-RU" sz="1000" dirty="0" err="1"/>
              <a:t>to</a:t>
            </a:r>
            <a:r>
              <a:rPr lang="ru-RU" sz="1000" dirty="0"/>
              <a:t> </a:t>
            </a:r>
            <a:r>
              <a:rPr lang="ru-RU" sz="1000" dirty="0" err="1"/>
              <a:t>open</a:t>
            </a:r>
            <a:r>
              <a:rPr lang="ru-RU" sz="1000" dirty="0"/>
              <a:t> - </a:t>
            </a:r>
            <a:r>
              <a:rPr lang="ru-RU" sz="1000" dirty="0" err="1"/>
              <a:t>opened</a:t>
            </a:r>
            <a:r>
              <a:rPr lang="ru-RU" sz="1000" dirty="0"/>
              <a:t> </a:t>
            </a:r>
            <a:r>
              <a:rPr lang="es-ES" sz="1000" dirty="0" smtClean="0"/>
              <a:t> </a:t>
            </a:r>
            <a:r>
              <a:rPr lang="ru-RU" sz="1000" dirty="0" smtClean="0"/>
              <a:t>открывать </a:t>
            </a:r>
            <a:r>
              <a:rPr lang="ru-RU" sz="1000" dirty="0"/>
              <a:t>- открыл </a:t>
            </a:r>
            <a:r>
              <a:rPr lang="es-ES" sz="1000" dirty="0" smtClean="0"/>
              <a:t> </a:t>
            </a:r>
            <a:r>
              <a:rPr lang="ru-RU" sz="1000" dirty="0" err="1" smtClean="0"/>
              <a:t>to</a:t>
            </a:r>
            <a:r>
              <a:rPr lang="ru-RU" sz="1000" dirty="0" smtClean="0"/>
              <a:t> </a:t>
            </a:r>
            <a:r>
              <a:rPr lang="ru-RU" sz="1000" dirty="0" err="1"/>
              <a:t>ask</a:t>
            </a:r>
            <a:r>
              <a:rPr lang="ru-RU" sz="1000" dirty="0"/>
              <a:t> - </a:t>
            </a:r>
            <a:r>
              <a:rPr lang="ru-RU" sz="1000" dirty="0" err="1"/>
              <a:t>asked</a:t>
            </a:r>
            <a:r>
              <a:rPr lang="ru-RU" sz="1000" dirty="0"/>
              <a:t> </a:t>
            </a:r>
            <a:r>
              <a:rPr lang="es-ES" sz="1000" dirty="0" smtClean="0"/>
              <a:t> </a:t>
            </a:r>
            <a:r>
              <a:rPr lang="ru-RU" sz="1000" dirty="0" smtClean="0"/>
              <a:t>спрашивать </a:t>
            </a:r>
            <a:r>
              <a:rPr lang="ru-RU" sz="1000" dirty="0"/>
              <a:t>- спросил </a:t>
            </a:r>
            <a:r>
              <a:rPr lang="es-ES" sz="1000" dirty="0" smtClean="0"/>
              <a:t> </a:t>
            </a:r>
            <a:r>
              <a:rPr lang="ru-RU" sz="1000" dirty="0" err="1" smtClean="0"/>
              <a:t>to</a:t>
            </a:r>
            <a:r>
              <a:rPr lang="ru-RU" sz="1000" dirty="0" smtClean="0"/>
              <a:t> </a:t>
            </a:r>
            <a:r>
              <a:rPr lang="ru-RU" sz="1000" dirty="0" err="1"/>
              <a:t>stop</a:t>
            </a:r>
            <a:r>
              <a:rPr lang="ru-RU" sz="1000" dirty="0"/>
              <a:t> - </a:t>
            </a:r>
            <a:r>
              <a:rPr lang="ru-RU" sz="1000" dirty="0" err="1"/>
              <a:t>stopped</a:t>
            </a:r>
            <a:r>
              <a:rPr lang="ru-RU" sz="1000" dirty="0"/>
              <a:t> </a:t>
            </a:r>
            <a:r>
              <a:rPr lang="es-ES" sz="1000" dirty="0" smtClean="0"/>
              <a:t> </a:t>
            </a:r>
            <a:r>
              <a:rPr lang="ru-RU" sz="1000" dirty="0" smtClean="0"/>
              <a:t>останавливать </a:t>
            </a:r>
            <a:r>
              <a:rPr lang="ru-RU" sz="1000" dirty="0"/>
              <a:t>- остановил </a:t>
            </a:r>
            <a:r>
              <a:rPr lang="es-ES" sz="1000" dirty="0" smtClean="0"/>
              <a:t> </a:t>
            </a:r>
            <a:r>
              <a:rPr lang="ru-RU" sz="1000" dirty="0" err="1" smtClean="0"/>
              <a:t>to</a:t>
            </a:r>
            <a:r>
              <a:rPr lang="ru-RU" sz="1000" dirty="0" smtClean="0"/>
              <a:t> </a:t>
            </a:r>
            <a:r>
              <a:rPr lang="ru-RU" sz="1000" dirty="0" err="1"/>
              <a:t>fry</a:t>
            </a:r>
            <a:r>
              <a:rPr lang="ru-RU" sz="1000" dirty="0"/>
              <a:t> - </a:t>
            </a:r>
            <a:r>
              <a:rPr lang="ru-RU" sz="1000" dirty="0" err="1"/>
              <a:t>fried</a:t>
            </a:r>
            <a:r>
              <a:rPr lang="ru-RU" sz="1000" dirty="0"/>
              <a:t> </a:t>
            </a:r>
            <a:r>
              <a:rPr lang="es-ES" sz="1000" dirty="0" smtClean="0"/>
              <a:t> </a:t>
            </a:r>
            <a:r>
              <a:rPr lang="ru-RU" sz="1000" dirty="0" smtClean="0"/>
              <a:t>жарить </a:t>
            </a:r>
            <a:r>
              <a:rPr lang="ru-RU" sz="1000" dirty="0"/>
              <a:t>- жарил. </a:t>
            </a:r>
          </a:p>
          <a:p>
            <a:endParaRPr lang="ru-RU" sz="1000" dirty="0"/>
          </a:p>
          <a:p>
            <a:r>
              <a:rPr lang="ru-RU" sz="1000" dirty="0"/>
              <a:t>Суффикс "-</a:t>
            </a:r>
            <a:r>
              <a:rPr lang="ru-RU" sz="1000" dirty="0" err="1"/>
              <a:t>ed</a:t>
            </a:r>
            <a:r>
              <a:rPr lang="ru-RU" sz="1000" dirty="0"/>
              <a:t>" является признаком формы простого прошедшего времени только в том случае, если глагол с этим суффиксом занимает в предложении второе место, т.е. стоит после подлежащего. </a:t>
            </a:r>
          </a:p>
          <a:p>
            <a:endParaRPr lang="ru-RU" sz="1000" dirty="0"/>
          </a:p>
          <a:p>
            <a:r>
              <a:rPr lang="ru-RU" sz="1000" dirty="0" err="1"/>
              <a:t>He</a:t>
            </a:r>
            <a:r>
              <a:rPr lang="ru-RU" sz="1000" dirty="0"/>
              <a:t> </a:t>
            </a:r>
            <a:r>
              <a:rPr lang="ru-RU" sz="1000" dirty="0" err="1"/>
              <a:t>informed</a:t>
            </a:r>
            <a:r>
              <a:rPr lang="ru-RU" sz="1000" dirty="0"/>
              <a:t> </a:t>
            </a:r>
            <a:r>
              <a:rPr lang="ru-RU" sz="1000" dirty="0" err="1"/>
              <a:t>us</a:t>
            </a:r>
            <a:r>
              <a:rPr lang="ru-RU" sz="1000" dirty="0"/>
              <a:t> </a:t>
            </a:r>
            <a:r>
              <a:rPr lang="ru-RU" sz="1000" dirty="0" err="1"/>
              <a:t>of</a:t>
            </a:r>
            <a:r>
              <a:rPr lang="ru-RU" sz="1000" dirty="0"/>
              <a:t> </a:t>
            </a:r>
            <a:r>
              <a:rPr lang="ru-RU" sz="1000" dirty="0" err="1"/>
              <a:t>his</a:t>
            </a:r>
            <a:r>
              <a:rPr lang="ru-RU" sz="1000" dirty="0"/>
              <a:t> </a:t>
            </a:r>
            <a:r>
              <a:rPr lang="ru-RU" sz="1000" dirty="0" err="1"/>
              <a:t>plans</a:t>
            </a:r>
            <a:r>
              <a:rPr lang="ru-RU" sz="1000" dirty="0"/>
              <a:t> </a:t>
            </a:r>
            <a:r>
              <a:rPr lang="ru-RU" sz="1000" dirty="0" err="1"/>
              <a:t>at</a:t>
            </a:r>
            <a:r>
              <a:rPr lang="ru-RU" sz="1000" dirty="0"/>
              <a:t> </a:t>
            </a:r>
            <a:r>
              <a:rPr lang="ru-RU" sz="1000" dirty="0" err="1"/>
              <a:t>breakfast</a:t>
            </a:r>
            <a:r>
              <a:rPr lang="ru-RU" sz="1000" dirty="0"/>
              <a:t>. </a:t>
            </a:r>
            <a:r>
              <a:rPr lang="es-ES" sz="1000" dirty="0" smtClean="0"/>
              <a:t> </a:t>
            </a:r>
            <a:r>
              <a:rPr lang="ru-RU" sz="1000" dirty="0" smtClean="0"/>
              <a:t>Он </a:t>
            </a:r>
            <a:r>
              <a:rPr lang="ru-RU" sz="1000" dirty="0"/>
              <a:t>сообщил нам о своих планах за завтраком. </a:t>
            </a:r>
          </a:p>
          <a:p>
            <a:endParaRPr lang="ru-RU" sz="1000" dirty="0"/>
          </a:p>
          <a:p>
            <a:r>
              <a:rPr lang="ru-RU" sz="1000" dirty="0"/>
              <a:t>Неправильные глаголы образуют простое прошедшее время по-разному и их следует заучивать списком. Таблицы неправильных глаголов приводятся в конце любого словаря (и в конце данного пособия). </a:t>
            </a:r>
          </a:p>
          <a:p>
            <a:endParaRPr lang="ru-RU" sz="1000" dirty="0"/>
          </a:p>
          <a:p>
            <a:r>
              <a:rPr lang="ru-RU" sz="1000" dirty="0"/>
              <a:t>Вопросительная форма глаголов в простом прошедшем времени (и правильных и неправильных) образуется при помощи вспомогательного глагола "</a:t>
            </a:r>
            <a:r>
              <a:rPr lang="ru-RU" sz="1000" dirty="0" err="1"/>
              <a:t>did</a:t>
            </a:r>
            <a:r>
              <a:rPr lang="ru-RU" sz="1000" dirty="0"/>
              <a:t>" , который ставится перед подлежащим, а за подлежащим следует смысловой глагол (в форме основы инфинитива без "</a:t>
            </a:r>
            <a:r>
              <a:rPr lang="ru-RU" sz="1000" dirty="0" err="1"/>
              <a:t>to</a:t>
            </a:r>
            <a:r>
              <a:rPr lang="ru-RU" sz="1000" dirty="0"/>
              <a:t>"). </a:t>
            </a:r>
          </a:p>
          <a:p>
            <a:endParaRPr lang="ru-RU" sz="1000" dirty="0"/>
          </a:p>
          <a:p>
            <a:r>
              <a:rPr lang="ru-RU" sz="1000" dirty="0"/>
              <a:t>- </a:t>
            </a:r>
            <a:r>
              <a:rPr lang="ru-RU" sz="1000" dirty="0" err="1"/>
              <a:t>Did</a:t>
            </a:r>
            <a:r>
              <a:rPr lang="ru-RU" sz="1000" dirty="0"/>
              <a:t> </a:t>
            </a:r>
            <a:r>
              <a:rPr lang="ru-RU" sz="1000" dirty="0" err="1"/>
              <a:t>you</a:t>
            </a:r>
            <a:r>
              <a:rPr lang="ru-RU" sz="1000" dirty="0"/>
              <a:t> </a:t>
            </a:r>
            <a:r>
              <a:rPr lang="ru-RU" sz="1000" dirty="0" err="1"/>
              <a:t>see</a:t>
            </a:r>
            <a:r>
              <a:rPr lang="ru-RU" sz="1000" dirty="0"/>
              <a:t> </a:t>
            </a:r>
            <a:r>
              <a:rPr lang="ru-RU" sz="1000" dirty="0" err="1"/>
              <a:t>him</a:t>
            </a:r>
            <a:r>
              <a:rPr lang="ru-RU" sz="1000" dirty="0"/>
              <a:t> </a:t>
            </a:r>
            <a:r>
              <a:rPr lang="ru-RU" sz="1000" dirty="0" err="1"/>
              <a:t>yesterday</a:t>
            </a:r>
            <a:r>
              <a:rPr lang="ru-RU" sz="1000" dirty="0"/>
              <a:t>? - </a:t>
            </a:r>
            <a:r>
              <a:rPr lang="ru-RU" sz="1000" dirty="0" err="1"/>
              <a:t>Yes</a:t>
            </a:r>
            <a:r>
              <a:rPr lang="ru-RU" sz="1000" dirty="0"/>
              <a:t>, I </a:t>
            </a:r>
            <a:r>
              <a:rPr lang="ru-RU" sz="1000" dirty="0" err="1"/>
              <a:t>did</a:t>
            </a:r>
            <a:r>
              <a:rPr lang="ru-RU" sz="1000" dirty="0"/>
              <a:t>. </a:t>
            </a:r>
            <a:r>
              <a:rPr lang="es-ES" sz="1000" dirty="0" smtClean="0"/>
              <a:t> </a:t>
            </a:r>
            <a:r>
              <a:rPr lang="ru-RU" sz="1000" dirty="0" smtClean="0"/>
              <a:t>- </a:t>
            </a:r>
            <a:r>
              <a:rPr lang="ru-RU" sz="1000" dirty="0"/>
              <a:t>Вы его видели вчера? - Да. </a:t>
            </a:r>
          </a:p>
          <a:p>
            <a:endParaRPr lang="ru-RU" sz="1000" dirty="0"/>
          </a:p>
          <a:p>
            <a:r>
              <a:rPr lang="ru-RU" sz="1000" dirty="0"/>
              <a:t>- </a:t>
            </a:r>
            <a:r>
              <a:rPr lang="ru-RU" sz="1000" dirty="0" err="1"/>
              <a:t>Did</a:t>
            </a:r>
            <a:r>
              <a:rPr lang="ru-RU" sz="1000" dirty="0"/>
              <a:t> </a:t>
            </a:r>
            <a:r>
              <a:rPr lang="ru-RU" sz="1000" dirty="0" err="1"/>
              <a:t>you</a:t>
            </a:r>
            <a:r>
              <a:rPr lang="ru-RU" sz="1000" dirty="0"/>
              <a:t> </a:t>
            </a:r>
            <a:r>
              <a:rPr lang="ru-RU" sz="1000" dirty="0" err="1"/>
              <a:t>hear</a:t>
            </a:r>
            <a:r>
              <a:rPr lang="ru-RU" sz="1000" dirty="0"/>
              <a:t> </a:t>
            </a:r>
            <a:r>
              <a:rPr lang="ru-RU" sz="1000" dirty="0" err="1"/>
              <a:t>the</a:t>
            </a:r>
            <a:r>
              <a:rPr lang="ru-RU" sz="1000" dirty="0"/>
              <a:t> </a:t>
            </a:r>
            <a:r>
              <a:rPr lang="ru-RU" sz="1000" dirty="0" err="1"/>
              <a:t>news</a:t>
            </a:r>
            <a:r>
              <a:rPr lang="ru-RU" sz="1000" dirty="0"/>
              <a:t>? - </a:t>
            </a:r>
            <a:r>
              <a:rPr lang="ru-RU" sz="1000" dirty="0" err="1"/>
              <a:t>No</a:t>
            </a:r>
            <a:r>
              <a:rPr lang="ru-RU" sz="1000" dirty="0"/>
              <a:t>, I </a:t>
            </a:r>
            <a:r>
              <a:rPr lang="ru-RU" sz="1000" dirty="0" err="1"/>
              <a:t>did</a:t>
            </a:r>
            <a:r>
              <a:rPr lang="ru-RU" sz="1000" dirty="0"/>
              <a:t> </a:t>
            </a:r>
            <a:r>
              <a:rPr lang="ru-RU" sz="1000" dirty="0" err="1"/>
              <a:t>not</a:t>
            </a:r>
            <a:r>
              <a:rPr lang="ru-RU" sz="1000" dirty="0"/>
              <a:t>. </a:t>
            </a:r>
            <a:r>
              <a:rPr lang="es-ES" sz="1000" dirty="0" smtClean="0"/>
              <a:t> </a:t>
            </a:r>
            <a:r>
              <a:rPr lang="ru-RU" sz="1000" dirty="0" smtClean="0"/>
              <a:t>- </a:t>
            </a:r>
            <a:r>
              <a:rPr lang="ru-RU" sz="1000" dirty="0"/>
              <a:t>Вы слышали новость? - Нет. </a:t>
            </a:r>
          </a:p>
          <a:p>
            <a:endParaRPr lang="ru-RU" sz="1000" dirty="0"/>
          </a:p>
          <a:p>
            <a:r>
              <a:rPr lang="ru-RU" sz="1000" dirty="0"/>
              <a:t>Отрицательная форма глаголов в простом прошедшем времени образуется при помощи вспомогательного глагола "</a:t>
            </a:r>
            <a:r>
              <a:rPr lang="ru-RU" sz="1000" dirty="0" err="1"/>
              <a:t>did</a:t>
            </a:r>
            <a:r>
              <a:rPr lang="ru-RU" sz="1000" dirty="0"/>
              <a:t>" и отрицания "</a:t>
            </a:r>
            <a:r>
              <a:rPr lang="ru-RU" sz="1000" dirty="0" err="1"/>
              <a:t>not</a:t>
            </a:r>
            <a:r>
              <a:rPr lang="ru-RU" sz="1000" dirty="0"/>
              <a:t>", которые ставятся перед смысловым глаголом в форме инфинитива без "</a:t>
            </a:r>
            <a:r>
              <a:rPr lang="ru-RU" sz="1000" dirty="0" err="1"/>
              <a:t>to</a:t>
            </a:r>
            <a:r>
              <a:rPr lang="ru-RU" sz="1000" dirty="0"/>
              <a:t>". </a:t>
            </a:r>
          </a:p>
          <a:p>
            <a:endParaRPr lang="ru-RU" sz="1000" dirty="0"/>
          </a:p>
          <a:p>
            <a:r>
              <a:rPr lang="ru-RU" sz="1000" dirty="0"/>
              <a:t>I </a:t>
            </a:r>
            <a:r>
              <a:rPr lang="ru-RU" sz="1000" dirty="0" err="1"/>
              <a:t>did</a:t>
            </a:r>
            <a:r>
              <a:rPr lang="ru-RU" sz="1000" dirty="0"/>
              <a:t> </a:t>
            </a:r>
            <a:r>
              <a:rPr lang="ru-RU" sz="1000" dirty="0" err="1"/>
              <a:t>not</a:t>
            </a:r>
            <a:r>
              <a:rPr lang="ru-RU" sz="1000" dirty="0"/>
              <a:t> </a:t>
            </a:r>
            <a:r>
              <a:rPr lang="ru-RU" sz="1000" dirty="0" err="1"/>
              <a:t>see</a:t>
            </a:r>
            <a:r>
              <a:rPr lang="ru-RU" sz="1000" dirty="0"/>
              <a:t> </a:t>
            </a:r>
            <a:r>
              <a:rPr lang="ru-RU" sz="1000" dirty="0" err="1"/>
              <a:t>him</a:t>
            </a:r>
            <a:r>
              <a:rPr lang="ru-RU" sz="1000" dirty="0"/>
              <a:t> </a:t>
            </a:r>
            <a:r>
              <a:rPr lang="ru-RU" sz="1000" dirty="0" err="1"/>
              <a:t>yesterday</a:t>
            </a:r>
            <a:r>
              <a:rPr lang="ru-RU" sz="1000" dirty="0"/>
              <a:t>. </a:t>
            </a:r>
            <a:r>
              <a:rPr lang="es-ES" sz="1000" dirty="0" smtClean="0"/>
              <a:t> </a:t>
            </a:r>
            <a:r>
              <a:rPr lang="ru-RU" sz="1000" dirty="0" smtClean="0"/>
              <a:t>Я </a:t>
            </a:r>
            <a:r>
              <a:rPr lang="ru-RU" sz="1000" dirty="0"/>
              <a:t>не видел его вчера. </a:t>
            </a:r>
          </a:p>
          <a:p>
            <a:endParaRPr lang="ru-RU" sz="1000" dirty="0"/>
          </a:p>
          <a:p>
            <a:r>
              <a:rPr lang="ru-RU" sz="1000" dirty="0"/>
              <a:t>В разговорной речи обычно используется сокращение </a:t>
            </a:r>
            <a:r>
              <a:rPr lang="ru-RU" sz="1000" dirty="0" err="1"/>
              <a:t>did</a:t>
            </a:r>
            <a:r>
              <a:rPr lang="ru-RU" sz="1000" dirty="0"/>
              <a:t> </a:t>
            </a:r>
            <a:r>
              <a:rPr lang="ru-RU" sz="1000" dirty="0" err="1"/>
              <a:t>not</a:t>
            </a:r>
            <a:r>
              <a:rPr lang="ru-RU" sz="1000" dirty="0"/>
              <a:t> - </a:t>
            </a:r>
            <a:r>
              <a:rPr lang="ru-RU" sz="1000" dirty="0" err="1"/>
              <a:t>didn't</a:t>
            </a:r>
            <a:r>
              <a:rPr lang="ru-RU" sz="1000" dirty="0"/>
              <a:t>. </a:t>
            </a:r>
          </a:p>
          <a:p>
            <a:endParaRPr lang="ru-RU" sz="1000" dirty="0"/>
          </a:p>
          <a:p>
            <a:r>
              <a:rPr lang="ru-RU" sz="1000" dirty="0"/>
              <a:t>I </a:t>
            </a:r>
            <a:r>
              <a:rPr lang="ru-RU" sz="1000" dirty="0" err="1"/>
              <a:t>didn't</a:t>
            </a:r>
            <a:r>
              <a:rPr lang="ru-RU" sz="1000" dirty="0"/>
              <a:t> </a:t>
            </a:r>
            <a:r>
              <a:rPr lang="ru-RU" sz="1000" dirty="0" err="1"/>
              <a:t>see</a:t>
            </a:r>
            <a:r>
              <a:rPr lang="ru-RU" sz="1000" dirty="0"/>
              <a:t> </a:t>
            </a:r>
            <a:r>
              <a:rPr lang="ru-RU" sz="1000" dirty="0" err="1"/>
              <a:t>him</a:t>
            </a:r>
            <a:r>
              <a:rPr lang="ru-RU" sz="1000" dirty="0"/>
              <a:t> </a:t>
            </a:r>
            <a:r>
              <a:rPr lang="ru-RU" sz="1000" dirty="0" err="1"/>
              <a:t>yesterday</a:t>
            </a:r>
            <a:r>
              <a:rPr lang="ru-RU" sz="1000" dirty="0"/>
              <a:t>. </a:t>
            </a:r>
            <a:r>
              <a:rPr lang="es-ES" sz="1000" dirty="0" smtClean="0"/>
              <a:t> </a:t>
            </a:r>
            <a:r>
              <a:rPr lang="ru-RU" sz="1000" dirty="0" smtClean="0"/>
              <a:t>Я </a:t>
            </a:r>
            <a:r>
              <a:rPr lang="ru-RU" sz="1000" dirty="0"/>
              <a:t>не видел его вчера. </a:t>
            </a:r>
          </a:p>
          <a:p>
            <a:endParaRPr lang="ru-RU" sz="1000" dirty="0"/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1395832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To be in past simple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n-US" dirty="0"/>
              <a:t>I was </a:t>
            </a:r>
            <a:r>
              <a:rPr lang="en-US" dirty="0" smtClean="0"/>
              <a:t>			</a:t>
            </a:r>
          </a:p>
          <a:p>
            <a:r>
              <a:rPr lang="en-US" dirty="0" smtClean="0"/>
              <a:t>He </a:t>
            </a:r>
            <a:r>
              <a:rPr lang="en-US" dirty="0"/>
              <a:t>was </a:t>
            </a:r>
            <a:endParaRPr lang="en-US" dirty="0" smtClean="0"/>
          </a:p>
          <a:p>
            <a:r>
              <a:rPr lang="en-US" dirty="0" smtClean="0"/>
              <a:t>She </a:t>
            </a:r>
            <a:r>
              <a:rPr lang="en-US" dirty="0"/>
              <a:t>was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was </a:t>
            </a:r>
            <a:endParaRPr lang="en-US" dirty="0" smtClean="0"/>
          </a:p>
          <a:p>
            <a:r>
              <a:rPr lang="en-US" dirty="0" smtClean="0"/>
              <a:t>We were</a:t>
            </a:r>
          </a:p>
          <a:p>
            <a:r>
              <a:rPr lang="en-US" dirty="0" smtClean="0"/>
              <a:t>You were</a:t>
            </a:r>
          </a:p>
          <a:p>
            <a:r>
              <a:rPr lang="es-ES" dirty="0" smtClean="0"/>
              <a:t>They were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105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 Indefinite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Простое будущее время обычно используется с обстоятельствами: </a:t>
            </a:r>
            <a:r>
              <a:rPr lang="ru-RU" dirty="0" err="1">
                <a:solidFill>
                  <a:schemeClr val="tx1"/>
                </a:solidFill>
              </a:rPr>
              <a:t>tomorrow</a:t>
            </a:r>
            <a:r>
              <a:rPr lang="ru-RU" dirty="0">
                <a:solidFill>
                  <a:schemeClr val="tx1"/>
                </a:solidFill>
              </a:rPr>
              <a:t> - завтра, </a:t>
            </a:r>
            <a:r>
              <a:rPr lang="ru-RU" dirty="0" err="1">
                <a:solidFill>
                  <a:schemeClr val="tx1"/>
                </a:solidFill>
              </a:rPr>
              <a:t>next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week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next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summer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next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year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next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monday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next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term</a:t>
            </a:r>
            <a:r>
              <a:rPr lang="ru-RU" dirty="0">
                <a:solidFill>
                  <a:schemeClr val="tx1"/>
                </a:solidFill>
              </a:rPr>
              <a:t>...) - на следующей </a:t>
            </a:r>
            <a:r>
              <a:rPr lang="ru-RU" dirty="0" smtClean="0">
                <a:solidFill>
                  <a:schemeClr val="tx1"/>
                </a:solidFill>
              </a:rPr>
              <a:t>неделе</a:t>
            </a:r>
            <a:endParaRPr lang="es-ES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Утвердительная форма глаголов простого будущего времени образуется при помощи вспомогательного глагола "</a:t>
            </a:r>
            <a:r>
              <a:rPr lang="ru-RU" dirty="0" err="1">
                <a:solidFill>
                  <a:schemeClr val="tx1"/>
                </a:solidFill>
              </a:rPr>
              <a:t>shall</a:t>
            </a:r>
            <a:r>
              <a:rPr lang="ru-RU" dirty="0">
                <a:solidFill>
                  <a:schemeClr val="tx1"/>
                </a:solidFill>
              </a:rPr>
              <a:t>"( для 1-го лица единственного и множественного числа I, </a:t>
            </a:r>
            <a:r>
              <a:rPr lang="ru-RU" dirty="0" err="1">
                <a:solidFill>
                  <a:schemeClr val="tx1"/>
                </a:solidFill>
              </a:rPr>
              <a:t>we</a:t>
            </a:r>
            <a:r>
              <a:rPr lang="ru-RU" dirty="0">
                <a:solidFill>
                  <a:schemeClr val="tx1"/>
                </a:solidFill>
              </a:rPr>
              <a:t>) или "</a:t>
            </a:r>
            <a:r>
              <a:rPr lang="ru-RU" dirty="0" err="1">
                <a:solidFill>
                  <a:schemeClr val="tx1"/>
                </a:solidFill>
              </a:rPr>
              <a:t>will</a:t>
            </a:r>
            <a:r>
              <a:rPr lang="ru-RU" dirty="0">
                <a:solidFill>
                  <a:schemeClr val="tx1"/>
                </a:solidFill>
              </a:rPr>
              <a:t>" (для всех остальных лиц) и основы инфинитива смыслового глагола без "</a:t>
            </a:r>
            <a:r>
              <a:rPr lang="ru-RU" dirty="0" err="1">
                <a:solidFill>
                  <a:schemeClr val="tx1"/>
                </a:solidFill>
              </a:rPr>
              <a:t>to</a:t>
            </a:r>
            <a:r>
              <a:rPr lang="ru-RU" dirty="0">
                <a:solidFill>
                  <a:schemeClr val="tx1"/>
                </a:solidFill>
              </a:rPr>
              <a:t>" (V1). В устной речи используется сокращённая форма вспомогательных глаголов "</a:t>
            </a:r>
            <a:r>
              <a:rPr lang="ru-RU" dirty="0" err="1">
                <a:solidFill>
                  <a:schemeClr val="tx1"/>
                </a:solidFill>
              </a:rPr>
              <a:t>shall</a:t>
            </a:r>
            <a:r>
              <a:rPr lang="ru-RU" dirty="0">
                <a:solidFill>
                  <a:schemeClr val="tx1"/>
                </a:solidFill>
              </a:rPr>
              <a:t> - '</a:t>
            </a:r>
            <a:r>
              <a:rPr lang="ru-RU" dirty="0" err="1">
                <a:solidFill>
                  <a:schemeClr val="tx1"/>
                </a:solidFill>
              </a:rPr>
              <a:t>ll</a:t>
            </a:r>
            <a:r>
              <a:rPr lang="ru-RU" dirty="0">
                <a:solidFill>
                  <a:schemeClr val="tx1"/>
                </a:solidFill>
              </a:rPr>
              <a:t> / </a:t>
            </a:r>
            <a:r>
              <a:rPr lang="ru-RU" dirty="0" err="1">
                <a:solidFill>
                  <a:schemeClr val="tx1"/>
                </a:solidFill>
              </a:rPr>
              <a:t>will</a:t>
            </a:r>
            <a:r>
              <a:rPr lang="ru-RU" dirty="0">
                <a:solidFill>
                  <a:schemeClr val="tx1"/>
                </a:solidFill>
              </a:rPr>
              <a:t> - '</a:t>
            </a:r>
            <a:r>
              <a:rPr lang="ru-RU" dirty="0" err="1">
                <a:solidFill>
                  <a:schemeClr val="tx1"/>
                </a:solidFill>
              </a:rPr>
              <a:t>ll</a:t>
            </a:r>
            <a:r>
              <a:rPr lang="ru-RU" dirty="0">
                <a:solidFill>
                  <a:schemeClr val="tx1"/>
                </a:solidFill>
              </a:rPr>
              <a:t>". Например: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I'll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come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soon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Я </a:t>
            </a:r>
            <a:r>
              <a:rPr lang="ru-RU" dirty="0">
                <a:solidFill>
                  <a:schemeClr val="tx1"/>
                </a:solidFill>
              </a:rPr>
              <a:t>скоро вернусь.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She'll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soon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know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result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Она </a:t>
            </a:r>
            <a:r>
              <a:rPr lang="ru-RU" dirty="0">
                <a:solidFill>
                  <a:schemeClr val="tx1"/>
                </a:solidFill>
              </a:rPr>
              <a:t>скоро узнает результат.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We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shall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finish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work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today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Мы </a:t>
            </a:r>
            <a:r>
              <a:rPr lang="ru-RU" dirty="0">
                <a:solidFill>
                  <a:schemeClr val="tx1"/>
                </a:solidFill>
              </a:rPr>
              <a:t>закончим эту работу сегодня.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plane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will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return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two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hours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Самолёт </a:t>
            </a:r>
            <a:r>
              <a:rPr lang="ru-RU" dirty="0">
                <a:solidFill>
                  <a:schemeClr val="tx1"/>
                </a:solidFill>
              </a:rPr>
              <a:t>возвратится через два часа.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Чтобы образовать вопросительную форму, вспомогательные глаголы "</a:t>
            </a:r>
            <a:r>
              <a:rPr lang="ru-RU" dirty="0" err="1">
                <a:solidFill>
                  <a:schemeClr val="tx1"/>
                </a:solidFill>
              </a:rPr>
              <a:t>shall</a:t>
            </a:r>
            <a:r>
              <a:rPr lang="ru-RU" dirty="0">
                <a:solidFill>
                  <a:schemeClr val="tx1"/>
                </a:solidFill>
              </a:rPr>
              <a:t> / </a:t>
            </a:r>
            <a:r>
              <a:rPr lang="ru-RU" dirty="0" err="1">
                <a:solidFill>
                  <a:schemeClr val="tx1"/>
                </a:solidFill>
              </a:rPr>
              <a:t>will</a:t>
            </a:r>
            <a:r>
              <a:rPr lang="ru-RU" dirty="0">
                <a:solidFill>
                  <a:schemeClr val="tx1"/>
                </a:solidFill>
              </a:rPr>
              <a:t>" ставят перед подлежащим.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Shall</a:t>
            </a:r>
            <a:r>
              <a:rPr lang="ru-RU" dirty="0">
                <a:solidFill>
                  <a:schemeClr val="tx1"/>
                </a:solidFill>
              </a:rPr>
              <a:t> I </a:t>
            </a:r>
            <a:r>
              <a:rPr lang="ru-RU" dirty="0" err="1">
                <a:solidFill>
                  <a:schemeClr val="tx1"/>
                </a:solidFill>
              </a:rPr>
              <a:t>see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you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tomorrow</a:t>
            </a:r>
            <a:r>
              <a:rPr lang="ru-RU" dirty="0">
                <a:solidFill>
                  <a:schemeClr val="tx1"/>
                </a:solidFill>
              </a:rPr>
              <a:t>?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Увижу </a:t>
            </a:r>
            <a:r>
              <a:rPr lang="ru-RU" dirty="0">
                <a:solidFill>
                  <a:schemeClr val="tx1"/>
                </a:solidFill>
              </a:rPr>
              <a:t>ли я вас завтра?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Will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you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take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book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from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library</a:t>
            </a:r>
            <a:r>
              <a:rPr lang="ru-RU" dirty="0">
                <a:solidFill>
                  <a:schemeClr val="tx1"/>
                </a:solidFill>
              </a:rPr>
              <a:t>?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Вы </a:t>
            </a:r>
            <a:r>
              <a:rPr lang="ru-RU" dirty="0">
                <a:solidFill>
                  <a:schemeClr val="tx1"/>
                </a:solidFill>
              </a:rPr>
              <a:t>возьмёте эту книгу в библиотеке?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What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shall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do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tomorrow</a:t>
            </a:r>
            <a:r>
              <a:rPr lang="ru-RU" dirty="0">
                <a:solidFill>
                  <a:schemeClr val="tx1"/>
                </a:solidFill>
              </a:rPr>
              <a:t>?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Что </a:t>
            </a:r>
            <a:r>
              <a:rPr lang="ru-RU" dirty="0">
                <a:solidFill>
                  <a:schemeClr val="tx1"/>
                </a:solidFill>
              </a:rPr>
              <a:t>мы будем делать завтра?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"</a:t>
            </a:r>
            <a:r>
              <a:rPr lang="ru-RU" dirty="0" err="1">
                <a:solidFill>
                  <a:schemeClr val="tx1"/>
                </a:solidFill>
              </a:rPr>
              <a:t>Will</a:t>
            </a:r>
            <a:r>
              <a:rPr lang="ru-RU" dirty="0">
                <a:solidFill>
                  <a:schemeClr val="tx1"/>
                </a:solidFill>
              </a:rPr>
              <a:t>" в вопросе с "</a:t>
            </a:r>
            <a:r>
              <a:rPr lang="ru-RU" dirty="0" err="1">
                <a:solidFill>
                  <a:schemeClr val="tx1"/>
                </a:solidFill>
              </a:rPr>
              <a:t>you</a:t>
            </a:r>
            <a:r>
              <a:rPr lang="ru-RU" dirty="0">
                <a:solidFill>
                  <a:schemeClr val="tx1"/>
                </a:solidFill>
              </a:rPr>
              <a:t>" может означать вежливую просьбу: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Will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you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please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open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window</a:t>
            </a:r>
            <a:r>
              <a:rPr lang="ru-RU" dirty="0">
                <a:solidFill>
                  <a:schemeClr val="tx1"/>
                </a:solidFill>
              </a:rPr>
              <a:t>?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Откройте</a:t>
            </a:r>
            <a:r>
              <a:rPr lang="ru-RU" dirty="0">
                <a:solidFill>
                  <a:schemeClr val="tx1"/>
                </a:solidFill>
              </a:rPr>
              <a:t>, пожалуйста, окно. </a:t>
            </a:r>
            <a:endParaRPr lang="es-ES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Чтобы образовать отрицательную форму глаголов в простом будущем времени после вспомогательного глагола ставят отрицание "</a:t>
            </a:r>
            <a:r>
              <a:rPr lang="ru-RU" dirty="0" err="1">
                <a:solidFill>
                  <a:schemeClr val="tx1"/>
                </a:solidFill>
              </a:rPr>
              <a:t>not</a:t>
            </a:r>
            <a:r>
              <a:rPr lang="ru-RU" dirty="0">
                <a:solidFill>
                  <a:schemeClr val="tx1"/>
                </a:solidFill>
              </a:rPr>
              <a:t>", в устной речи используется сокращённая форма "</a:t>
            </a:r>
            <a:r>
              <a:rPr lang="ru-RU" dirty="0" err="1">
                <a:solidFill>
                  <a:schemeClr val="tx1"/>
                </a:solidFill>
              </a:rPr>
              <a:t>shall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not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shan't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will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not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won't</a:t>
            </a:r>
            <a:r>
              <a:rPr lang="ru-RU" dirty="0">
                <a:solidFill>
                  <a:schemeClr val="tx1"/>
                </a:solidFill>
              </a:rPr>
              <a:t>".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I </a:t>
            </a:r>
            <a:r>
              <a:rPr lang="ru-RU" dirty="0" err="1">
                <a:solidFill>
                  <a:schemeClr val="tx1"/>
                </a:solidFill>
              </a:rPr>
              <a:t>shall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not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do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this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Я </a:t>
            </a:r>
            <a:r>
              <a:rPr lang="ru-RU" dirty="0">
                <a:solidFill>
                  <a:schemeClr val="tx1"/>
                </a:solidFill>
              </a:rPr>
              <a:t>не сделаю этого.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Peter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will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not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go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theatre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tonight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Пётр </a:t>
            </a:r>
            <a:r>
              <a:rPr lang="ru-RU" dirty="0">
                <a:solidFill>
                  <a:schemeClr val="tx1"/>
                </a:solidFill>
              </a:rPr>
              <a:t>не пойдёт в театр сегодня вечером.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7863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Noun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dirty="0" smtClean="0"/>
              <a:t>Характеристики существительных:</a:t>
            </a:r>
          </a:p>
          <a:p>
            <a:pPr marL="114300" indent="0">
              <a:buNone/>
            </a:pPr>
            <a:r>
              <a:rPr lang="ru-RU" dirty="0" smtClean="0"/>
              <a:t>число: единственное – множественное</a:t>
            </a:r>
          </a:p>
          <a:p>
            <a:pPr marL="114300" indent="0">
              <a:buNone/>
            </a:pPr>
            <a:r>
              <a:rPr lang="ru-RU" dirty="0"/>
              <a:t>о</a:t>
            </a:r>
            <a:r>
              <a:rPr lang="ru-RU" dirty="0" smtClean="0"/>
              <a:t>душевленность – неодушевленность </a:t>
            </a:r>
          </a:p>
          <a:p>
            <a:pPr marL="114300" indent="0">
              <a:buNone/>
            </a:pPr>
            <a:r>
              <a:rPr lang="ru-RU" dirty="0"/>
              <a:t>и</a:t>
            </a:r>
            <a:r>
              <a:rPr lang="ru-RU" dirty="0" smtClean="0"/>
              <a:t>счисляемость – </a:t>
            </a:r>
            <a:r>
              <a:rPr lang="ru-RU" dirty="0" err="1" smtClean="0"/>
              <a:t>неисчисляемость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Падеж: общий - объектный  </a:t>
            </a:r>
            <a:endParaRPr lang="ru-RU" dirty="0"/>
          </a:p>
          <a:p>
            <a:r>
              <a:rPr lang="es-ES" dirty="0" smtClean="0">
                <a:solidFill>
                  <a:srgbClr val="C00000"/>
                </a:solidFill>
              </a:rPr>
              <a:t>Countable – Uncountable</a:t>
            </a:r>
          </a:p>
          <a:p>
            <a:r>
              <a:rPr lang="es-ES" dirty="0" smtClean="0">
                <a:solidFill>
                  <a:srgbClr val="C00000"/>
                </a:solidFill>
              </a:rPr>
              <a:t>Singular – plural</a:t>
            </a:r>
          </a:p>
          <a:p>
            <a:r>
              <a:rPr lang="es-ES" dirty="0" smtClean="0">
                <a:solidFill>
                  <a:srgbClr val="C00000"/>
                </a:solidFill>
              </a:rPr>
              <a:t>Common case – objective case</a:t>
            </a:r>
            <a:endParaRPr lang="ru-RU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ru-RU" dirty="0" smtClean="0"/>
              <a:t>Вопросы: кто? что?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>
                <a:solidFill>
                  <a:srgbClr val="C00000"/>
                </a:solidFill>
              </a:rPr>
              <a:t>QUESTIONS: What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  <a:r>
              <a:rPr lang="es-ES" dirty="0">
                <a:solidFill>
                  <a:srgbClr val="C00000"/>
                </a:solidFill>
              </a:rPr>
              <a:t> </a:t>
            </a:r>
            <a:r>
              <a:rPr lang="es-ES" dirty="0" smtClean="0">
                <a:solidFill>
                  <a:srgbClr val="C00000"/>
                </a:solidFill>
              </a:rPr>
              <a:t>Who?</a:t>
            </a:r>
          </a:p>
          <a:p>
            <a:pPr marL="0" indent="0">
              <a:buNone/>
            </a:pPr>
            <a:r>
              <a:rPr lang="ru-RU" dirty="0" smtClean="0"/>
              <a:t>Функция в высказывании: субъект, объект: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C00000"/>
                </a:solidFill>
              </a:rPr>
              <a:t>Subject - Object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9477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Singular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 английском языке в единственном числе существительное не имеет никаких специальных показателей.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) Некоторые существительные, формально имеющие форму множественного числа, могут обозначать единичный или неисчисляемый объект, и в этом случае согласуются с глаголом и другими зависимыми словами в единственном числе. К таким словам относятся: а) </a:t>
            </a:r>
            <a:r>
              <a:rPr lang="ru-RU" dirty="0" err="1">
                <a:solidFill>
                  <a:schemeClr val="tx1"/>
                </a:solidFill>
              </a:rPr>
              <a:t>barracks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crossroads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headquarters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means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news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oats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series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species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works</a:t>
            </a:r>
            <a:r>
              <a:rPr lang="ru-RU" dirty="0">
                <a:solidFill>
                  <a:schemeClr val="tx1"/>
                </a:solidFill>
              </a:rPr>
              <a:t> I </a:t>
            </a:r>
            <a:r>
              <a:rPr lang="ru-RU" dirty="0" err="1">
                <a:solidFill>
                  <a:schemeClr val="tx1"/>
                </a:solidFill>
              </a:rPr>
              <a:t>had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never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seen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one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like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before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species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was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new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me</a:t>
            </a:r>
            <a:r>
              <a:rPr lang="ru-RU" dirty="0">
                <a:solidFill>
                  <a:schemeClr val="tx1"/>
                </a:solidFill>
              </a:rPr>
              <a:t>. — Я никогда не видел подобного существа, этот вид был для меня новым. б) слова, оканчивающиеся на -</a:t>
            </a:r>
            <a:r>
              <a:rPr lang="ru-RU" dirty="0" err="1">
                <a:solidFill>
                  <a:schemeClr val="tx1"/>
                </a:solidFill>
              </a:rPr>
              <a:t>ics</a:t>
            </a:r>
            <a:r>
              <a:rPr lang="ru-RU" dirty="0">
                <a:solidFill>
                  <a:schemeClr val="tx1"/>
                </a:solidFill>
              </a:rPr>
              <a:t>, например </a:t>
            </a:r>
            <a:r>
              <a:rPr lang="ru-RU" dirty="0" err="1">
                <a:solidFill>
                  <a:schemeClr val="tx1"/>
                </a:solidFill>
              </a:rPr>
              <a:t>mathematics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politics</a:t>
            </a:r>
            <a:r>
              <a:rPr lang="ru-RU" dirty="0">
                <a:solidFill>
                  <a:schemeClr val="tx1"/>
                </a:solidFill>
              </a:rPr>
              <a:t>. в) названия некоторых игр: </a:t>
            </a:r>
            <a:r>
              <a:rPr lang="ru-RU" dirty="0" err="1">
                <a:solidFill>
                  <a:schemeClr val="tx1"/>
                </a:solidFill>
              </a:rPr>
              <a:t>billiards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darts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dominoes</a:t>
            </a:r>
            <a:r>
              <a:rPr lang="ru-RU" dirty="0">
                <a:solidFill>
                  <a:schemeClr val="tx1"/>
                </a:solidFill>
              </a:rPr>
              <a:t>. г) названия некоторых заболеваний: </a:t>
            </a:r>
            <a:r>
              <a:rPr lang="ru-RU" dirty="0" err="1">
                <a:solidFill>
                  <a:schemeClr val="tx1"/>
                </a:solidFill>
              </a:rPr>
              <a:t>measles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mumps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shingles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) Также в единственном числе согласуются с глаголами и другими зависимыми словами названия государств и организаций, представляющие собой формы множественного числа: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United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States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anxious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improve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its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image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Latin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America</a:t>
            </a:r>
            <a:r>
              <a:rPr lang="ru-RU" dirty="0">
                <a:solidFill>
                  <a:schemeClr val="tx1"/>
                </a:solidFill>
              </a:rPr>
              <a:t>. — Соединенные Штаты стремятся улучшить свой имидж в Латинской Америке.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3</a:t>
            </a:r>
            <a:r>
              <a:rPr lang="ru-RU" dirty="0">
                <a:solidFill>
                  <a:schemeClr val="tx1"/>
                </a:solidFill>
              </a:rPr>
              <a:t>) В британском варианте английского языка собирательные существительные, т.е. слова, обозначающие группу лиц, множество предметов и т.п. (например: </a:t>
            </a:r>
            <a:r>
              <a:rPr lang="ru-RU" dirty="0" err="1">
                <a:solidFill>
                  <a:schemeClr val="tx1"/>
                </a:solidFill>
              </a:rPr>
              <a:t>family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police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team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government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variety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number</a:t>
            </a:r>
            <a:r>
              <a:rPr lang="ru-RU" dirty="0">
                <a:solidFill>
                  <a:schemeClr val="tx1"/>
                </a:solidFill>
              </a:rPr>
              <a:t> и т.д.), могут согласоваться с глаголом и другими зависимыми словами как в единственном, так и во множественном числе.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police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are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chasing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someone</a:t>
            </a:r>
            <a:r>
              <a:rPr lang="ru-RU" dirty="0">
                <a:solidFill>
                  <a:schemeClr val="tx1"/>
                </a:solidFill>
              </a:rPr>
              <a:t>. — Полиция кого-то преследует. </a:t>
            </a:r>
            <a:r>
              <a:rPr lang="ru-RU" dirty="0" err="1">
                <a:solidFill>
                  <a:schemeClr val="tx1"/>
                </a:solidFill>
              </a:rPr>
              <a:t>There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are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already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Boston</a:t>
            </a:r>
            <a:r>
              <a:rPr lang="ru-RU" dirty="0">
                <a:solidFill>
                  <a:schemeClr val="tx1"/>
                </a:solidFill>
              </a:rPr>
              <a:t> a </a:t>
            </a:r>
            <a:r>
              <a:rPr lang="ru-RU" dirty="0" err="1">
                <a:solidFill>
                  <a:schemeClr val="tx1"/>
                </a:solidFill>
              </a:rPr>
              <a:t>certain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number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of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persons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who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having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no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occupation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seek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out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pleasures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of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spirit</a:t>
            </a:r>
            <a:r>
              <a:rPr lang="ru-RU" dirty="0">
                <a:solidFill>
                  <a:schemeClr val="tx1"/>
                </a:solidFill>
              </a:rPr>
              <a:t>. — В Бостоне уже появилось некоторое количество людей, которые, будучи ничем не заняты, ищут интеллектуальных развлечений.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4</a:t>
            </a:r>
            <a:r>
              <a:rPr lang="ru-RU" dirty="0">
                <a:solidFill>
                  <a:schemeClr val="tx1"/>
                </a:solidFill>
              </a:rPr>
              <a:t>) Выражения со словами </a:t>
            </a:r>
            <a:r>
              <a:rPr lang="ru-RU" dirty="0" err="1">
                <a:solidFill>
                  <a:schemeClr val="tx1"/>
                </a:solidFill>
              </a:rPr>
              <a:t>every</a:t>
            </a:r>
            <a:r>
              <a:rPr lang="ru-RU" dirty="0">
                <a:solidFill>
                  <a:schemeClr val="tx1"/>
                </a:solidFill>
              </a:rPr>
              <a:t> , </a:t>
            </a:r>
            <a:r>
              <a:rPr lang="ru-RU" dirty="0" err="1">
                <a:solidFill>
                  <a:schemeClr val="tx1"/>
                </a:solidFill>
              </a:rPr>
              <a:t>each</a:t>
            </a:r>
            <a:r>
              <a:rPr lang="ru-RU" dirty="0">
                <a:solidFill>
                  <a:schemeClr val="tx1"/>
                </a:solidFill>
              </a:rPr>
              <a:t> согласуются с глаголом по единственному числу. С </a:t>
            </a:r>
            <a:r>
              <a:rPr lang="ru-RU" dirty="0" err="1">
                <a:solidFill>
                  <a:schemeClr val="tx1"/>
                </a:solidFill>
              </a:rPr>
              <a:t>none</a:t>
            </a:r>
            <a:r>
              <a:rPr lang="ru-RU" dirty="0">
                <a:solidFill>
                  <a:schemeClr val="tx1"/>
                </a:solidFill>
              </a:rPr>
              <a:t> допустимо сказуемое как в единственном, так и множественном числе.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says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that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each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and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every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one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of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these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painings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is</a:t>
            </a:r>
            <a:r>
              <a:rPr lang="ru-RU" dirty="0">
                <a:solidFill>
                  <a:schemeClr val="tx1"/>
                </a:solidFill>
              </a:rPr>
              <a:t> a </a:t>
            </a:r>
            <a:r>
              <a:rPr lang="ru-RU" dirty="0" err="1">
                <a:solidFill>
                  <a:schemeClr val="tx1"/>
                </a:solidFill>
              </a:rPr>
              <a:t>fake</a:t>
            </a:r>
            <a:r>
              <a:rPr lang="ru-RU" dirty="0">
                <a:solidFill>
                  <a:schemeClr val="tx1"/>
                </a:solidFill>
              </a:rPr>
              <a:t>. — Он говорит, что все эти картины — подделки. </a:t>
            </a:r>
            <a:r>
              <a:rPr lang="ru-RU" dirty="0" err="1">
                <a:solidFill>
                  <a:schemeClr val="tx1"/>
                </a:solidFill>
              </a:rPr>
              <a:t>Each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of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these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exercises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takes</a:t>
            </a:r>
            <a:r>
              <a:rPr lang="ru-RU" dirty="0">
                <a:solidFill>
                  <a:schemeClr val="tx1"/>
                </a:solidFill>
              </a:rPr>
              <a:t> a </a:t>
            </a:r>
            <a:r>
              <a:rPr lang="ru-RU" dirty="0" err="1">
                <a:solidFill>
                  <a:schemeClr val="tx1"/>
                </a:solidFill>
              </a:rPr>
              <a:t>few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minutes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do</a:t>
            </a:r>
            <a:r>
              <a:rPr lang="ru-RU" dirty="0">
                <a:solidFill>
                  <a:schemeClr val="tx1"/>
                </a:solidFill>
              </a:rPr>
              <a:t>. — На выполнение каждого из этих упражнений нужно потратить несколько минут. </a:t>
            </a:r>
            <a:r>
              <a:rPr lang="ru-RU" dirty="0" err="1">
                <a:solidFill>
                  <a:schemeClr val="tx1"/>
                </a:solidFill>
              </a:rPr>
              <a:t>None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of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my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children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has</a:t>
            </a:r>
            <a:r>
              <a:rPr lang="ru-RU" dirty="0">
                <a:solidFill>
                  <a:schemeClr val="tx1"/>
                </a:solidFill>
              </a:rPr>
              <a:t>/</a:t>
            </a:r>
            <a:r>
              <a:rPr lang="ru-RU" dirty="0" err="1">
                <a:solidFill>
                  <a:schemeClr val="tx1"/>
                </a:solidFill>
              </a:rPr>
              <a:t>have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blonde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hair</a:t>
            </a:r>
            <a:r>
              <a:rPr lang="ru-RU" dirty="0">
                <a:solidFill>
                  <a:schemeClr val="tx1"/>
                </a:solidFill>
              </a:rPr>
              <a:t>. — У всех моих детей тёмные волосы.</a:t>
            </a:r>
          </a:p>
        </p:txBody>
      </p:sp>
    </p:spTree>
    <p:extLst>
      <p:ext uri="{BB962C8B-B14F-4D97-AF65-F5344CB8AC3E}">
        <p14:creationId xmlns:p14="http://schemas.microsoft.com/office/powerpoint/2010/main" val="11533465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Plural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Форма множественного числа большинства существительных образуется посредством прибавления окончания -s к форме единственного числа. Особые случаи образования формы множественного числа: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) а) Существительные, оканчивающиеся на </a:t>
            </a:r>
            <a:r>
              <a:rPr lang="ru-RU" dirty="0" err="1">
                <a:solidFill>
                  <a:schemeClr val="tx1"/>
                </a:solidFill>
              </a:rPr>
              <a:t>согл</a:t>
            </a:r>
            <a:r>
              <a:rPr lang="ru-RU" dirty="0">
                <a:solidFill>
                  <a:schemeClr val="tx1"/>
                </a:solidFill>
              </a:rPr>
              <a:t>. + y, образуют форму множественного числа так: y заменяется на i, и прибавляется окончание -</a:t>
            </a:r>
            <a:r>
              <a:rPr lang="ru-RU" dirty="0" err="1">
                <a:solidFill>
                  <a:schemeClr val="tx1"/>
                </a:solidFill>
              </a:rPr>
              <a:t>es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baby</a:t>
            </a:r>
            <a:r>
              <a:rPr lang="ru-RU" dirty="0">
                <a:solidFill>
                  <a:schemeClr val="tx1"/>
                </a:solidFill>
              </a:rPr>
              <a:t> () - </a:t>
            </a:r>
            <a:r>
              <a:rPr lang="ru-RU" dirty="0" err="1">
                <a:solidFill>
                  <a:schemeClr val="tx1"/>
                </a:solidFill>
              </a:rPr>
              <a:t>babies</a:t>
            </a:r>
            <a:r>
              <a:rPr lang="ru-RU" dirty="0">
                <a:solidFill>
                  <a:schemeClr val="tx1"/>
                </a:solidFill>
              </a:rPr>
              <a:t> () </a:t>
            </a:r>
            <a:r>
              <a:rPr lang="ru-RU" dirty="0" err="1">
                <a:solidFill>
                  <a:schemeClr val="tx1"/>
                </a:solidFill>
              </a:rPr>
              <a:t>party</a:t>
            </a:r>
            <a:r>
              <a:rPr lang="ru-RU" dirty="0">
                <a:solidFill>
                  <a:schemeClr val="tx1"/>
                </a:solidFill>
              </a:rPr>
              <a:t> () - </a:t>
            </a:r>
            <a:r>
              <a:rPr lang="ru-RU" dirty="0" err="1">
                <a:solidFill>
                  <a:schemeClr val="tx1"/>
                </a:solidFill>
              </a:rPr>
              <a:t>parties</a:t>
            </a:r>
            <a:r>
              <a:rPr lang="ru-RU" dirty="0">
                <a:solidFill>
                  <a:schemeClr val="tx1"/>
                </a:solidFill>
              </a:rPr>
              <a:t> () б) Существительные, оканчивающиеся на + y, образуют форму множественного числа прибавлением окончания -s: </a:t>
            </a:r>
            <a:r>
              <a:rPr lang="ru-RU" dirty="0" err="1">
                <a:solidFill>
                  <a:schemeClr val="tx1"/>
                </a:solidFill>
              </a:rPr>
              <a:t>day</a:t>
            </a:r>
            <a:r>
              <a:rPr lang="ru-RU" dirty="0">
                <a:solidFill>
                  <a:schemeClr val="tx1"/>
                </a:solidFill>
              </a:rPr>
              <a:t> () - </a:t>
            </a:r>
            <a:r>
              <a:rPr lang="ru-RU" dirty="0" err="1">
                <a:solidFill>
                  <a:schemeClr val="tx1"/>
                </a:solidFill>
              </a:rPr>
              <a:t>days</a:t>
            </a:r>
            <a:r>
              <a:rPr lang="ru-RU" dirty="0">
                <a:solidFill>
                  <a:schemeClr val="tx1"/>
                </a:solidFill>
              </a:rPr>
              <a:t> () . в) Имена собственные, оканчивающиеся на </a:t>
            </a:r>
            <a:r>
              <a:rPr lang="ru-RU" dirty="0" err="1">
                <a:solidFill>
                  <a:schemeClr val="tx1"/>
                </a:solidFill>
              </a:rPr>
              <a:t>согл</a:t>
            </a:r>
            <a:r>
              <a:rPr lang="ru-RU" dirty="0">
                <a:solidFill>
                  <a:schemeClr val="tx1"/>
                </a:solidFill>
              </a:rPr>
              <a:t>. + y, также образуют форму множественного числа по общему правилу, прибавляя окончание -s: </a:t>
            </a:r>
            <a:r>
              <a:rPr lang="ru-RU" dirty="0" err="1">
                <a:solidFill>
                  <a:schemeClr val="tx1"/>
                </a:solidFill>
              </a:rPr>
              <a:t>Kennedy</a:t>
            </a:r>
            <a:r>
              <a:rPr lang="ru-RU" dirty="0">
                <a:solidFill>
                  <a:schemeClr val="tx1"/>
                </a:solidFill>
              </a:rPr>
              <a:t> () - </a:t>
            </a:r>
            <a:r>
              <a:rPr lang="ru-RU" dirty="0" err="1">
                <a:solidFill>
                  <a:schemeClr val="tx1"/>
                </a:solidFill>
              </a:rPr>
              <a:t>Kennedys</a:t>
            </a:r>
            <a:r>
              <a:rPr lang="ru-RU" dirty="0">
                <a:solidFill>
                  <a:schemeClr val="tx1"/>
                </a:solidFill>
              </a:rPr>
              <a:t> () .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) а) Существительные, оканчивающиеся на -</a:t>
            </a:r>
            <a:r>
              <a:rPr lang="ru-RU" dirty="0" err="1">
                <a:solidFill>
                  <a:schemeClr val="tx1"/>
                </a:solidFill>
              </a:rPr>
              <a:t>sh</a:t>
            </a:r>
            <a:r>
              <a:rPr lang="ru-RU" dirty="0">
                <a:solidFill>
                  <a:schemeClr val="tx1"/>
                </a:solidFill>
              </a:rPr>
              <a:t>, -</a:t>
            </a:r>
            <a:r>
              <a:rPr lang="ru-RU" dirty="0" err="1">
                <a:solidFill>
                  <a:schemeClr val="tx1"/>
                </a:solidFill>
              </a:rPr>
              <a:t>ch</a:t>
            </a:r>
            <a:r>
              <a:rPr lang="ru-RU" dirty="0">
                <a:solidFill>
                  <a:schemeClr val="tx1"/>
                </a:solidFill>
              </a:rPr>
              <a:t>, -s, -x или -z, образуют форму множественного числа прибавлением окончания -</a:t>
            </a:r>
            <a:r>
              <a:rPr lang="ru-RU" dirty="0" err="1">
                <a:solidFill>
                  <a:schemeClr val="tx1"/>
                </a:solidFill>
              </a:rPr>
              <a:t>es</a:t>
            </a:r>
            <a:r>
              <a:rPr lang="ru-RU" dirty="0">
                <a:solidFill>
                  <a:schemeClr val="tx1"/>
                </a:solidFill>
              </a:rPr>
              <a:t> (см. также </a:t>
            </a:r>
            <a:r>
              <a:rPr lang="ru-RU" dirty="0" err="1">
                <a:solidFill>
                  <a:schemeClr val="tx1"/>
                </a:solidFill>
              </a:rPr>
              <a:t>Spelling</a:t>
            </a:r>
            <a:r>
              <a:rPr lang="ru-RU" dirty="0">
                <a:solidFill>
                  <a:schemeClr val="tx1"/>
                </a:solidFill>
              </a:rPr>
              <a:t>: "-s" </a:t>
            </a:r>
            <a:r>
              <a:rPr lang="ru-RU" dirty="0" err="1">
                <a:solidFill>
                  <a:schemeClr val="tx1"/>
                </a:solidFill>
              </a:rPr>
              <a:t>and</a:t>
            </a:r>
            <a:r>
              <a:rPr lang="ru-RU" dirty="0">
                <a:solidFill>
                  <a:schemeClr val="tx1"/>
                </a:solidFill>
              </a:rPr>
              <a:t> "-</a:t>
            </a:r>
            <a:r>
              <a:rPr lang="ru-RU" dirty="0" err="1">
                <a:solidFill>
                  <a:schemeClr val="tx1"/>
                </a:solidFill>
              </a:rPr>
              <a:t>es</a:t>
            </a:r>
            <a:r>
              <a:rPr lang="ru-RU" dirty="0">
                <a:solidFill>
                  <a:schemeClr val="tx1"/>
                </a:solidFill>
              </a:rPr>
              <a:t>" ): </a:t>
            </a:r>
            <a:r>
              <a:rPr lang="ru-RU" dirty="0" err="1">
                <a:solidFill>
                  <a:schemeClr val="tx1"/>
                </a:solidFill>
              </a:rPr>
              <a:t>church</a:t>
            </a:r>
            <a:r>
              <a:rPr lang="ru-RU" dirty="0">
                <a:solidFill>
                  <a:schemeClr val="tx1"/>
                </a:solidFill>
              </a:rPr>
              <a:t> () - </a:t>
            </a:r>
            <a:r>
              <a:rPr lang="ru-RU" dirty="0" err="1">
                <a:solidFill>
                  <a:schemeClr val="tx1"/>
                </a:solidFill>
              </a:rPr>
              <a:t>churches</a:t>
            </a:r>
            <a:r>
              <a:rPr lang="ru-RU" dirty="0">
                <a:solidFill>
                  <a:schemeClr val="tx1"/>
                </a:solidFill>
              </a:rPr>
              <a:t> () </a:t>
            </a:r>
            <a:r>
              <a:rPr lang="ru-RU" dirty="0" err="1">
                <a:solidFill>
                  <a:schemeClr val="tx1"/>
                </a:solidFill>
              </a:rPr>
              <a:t>bus</a:t>
            </a:r>
            <a:r>
              <a:rPr lang="ru-RU" dirty="0">
                <a:solidFill>
                  <a:schemeClr val="tx1"/>
                </a:solidFill>
              </a:rPr>
              <a:t> () - </a:t>
            </a:r>
            <a:r>
              <a:rPr lang="ru-RU" dirty="0" err="1">
                <a:solidFill>
                  <a:schemeClr val="tx1"/>
                </a:solidFill>
              </a:rPr>
              <a:t>buses</a:t>
            </a:r>
            <a:r>
              <a:rPr lang="ru-RU" dirty="0">
                <a:solidFill>
                  <a:schemeClr val="tx1"/>
                </a:solidFill>
              </a:rPr>
              <a:t> () б) Существительные, оканчивающиеся на -z, образуют форму множественного числа на -</a:t>
            </a:r>
            <a:r>
              <a:rPr lang="ru-RU" dirty="0" err="1">
                <a:solidFill>
                  <a:schemeClr val="tx1"/>
                </a:solidFill>
              </a:rPr>
              <a:t>zzes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quiz</a:t>
            </a:r>
            <a:r>
              <a:rPr lang="ru-RU" dirty="0">
                <a:solidFill>
                  <a:schemeClr val="tx1"/>
                </a:solidFill>
              </a:rPr>
              <a:t> () - </a:t>
            </a:r>
            <a:r>
              <a:rPr lang="ru-RU" dirty="0" err="1">
                <a:solidFill>
                  <a:schemeClr val="tx1"/>
                </a:solidFill>
              </a:rPr>
              <a:t>quizzes</a:t>
            </a:r>
            <a:r>
              <a:rPr lang="ru-RU" dirty="0">
                <a:solidFill>
                  <a:schemeClr val="tx1"/>
                </a:solidFill>
              </a:rPr>
              <a:t> () . 3) а) Большинство существительных, оканчивающихся на -o, в частности, все новые слова, появляющиеся в языке, образуют форму множественного числа прибавлением окончания -s: </a:t>
            </a:r>
            <a:r>
              <a:rPr lang="ru-RU" dirty="0" err="1">
                <a:solidFill>
                  <a:schemeClr val="tx1"/>
                </a:solidFill>
              </a:rPr>
              <a:t>kilo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kilos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photo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photos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concerto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  <a:r>
              <a:rPr lang="ru-RU" dirty="0" err="1" smtClean="0">
                <a:solidFill>
                  <a:schemeClr val="tx1"/>
                </a:solidFill>
              </a:rPr>
              <a:t>concertos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. б) Некоторые существительные, оканчивающиеся на -</a:t>
            </a:r>
            <a:r>
              <a:rPr lang="es-ES" dirty="0">
                <a:solidFill>
                  <a:schemeClr val="tx1"/>
                </a:solidFill>
              </a:rPr>
              <a:t>o, </a:t>
            </a:r>
            <a:r>
              <a:rPr lang="ru-RU" dirty="0">
                <a:solidFill>
                  <a:schemeClr val="tx1"/>
                </a:solidFill>
              </a:rPr>
              <a:t>образуют форму множественного числа прибавлением окончания -</a:t>
            </a:r>
            <a:r>
              <a:rPr lang="es-ES" dirty="0">
                <a:solidFill>
                  <a:schemeClr val="tx1"/>
                </a:solidFill>
              </a:rPr>
              <a:t>es (</a:t>
            </a:r>
            <a:r>
              <a:rPr lang="ru-RU" dirty="0">
                <a:solidFill>
                  <a:schemeClr val="tx1"/>
                </a:solidFill>
              </a:rPr>
              <a:t>см. также </a:t>
            </a:r>
            <a:r>
              <a:rPr lang="es-ES" dirty="0">
                <a:solidFill>
                  <a:schemeClr val="tx1"/>
                </a:solidFill>
              </a:rPr>
              <a:t>Spelling: "-s" and "-es" ): cargo - cargoes echo - echoes hero - heroes negro - negroes potato - potatoes tomato - tomatoes </a:t>
            </a:r>
            <a:r>
              <a:rPr lang="ru-RU" dirty="0">
                <a:solidFill>
                  <a:schemeClr val="tx1"/>
                </a:solidFill>
              </a:rPr>
              <a:t>в) У некоторых существительных, оканчивающихся на -</a:t>
            </a:r>
            <a:r>
              <a:rPr lang="es-ES" dirty="0">
                <a:solidFill>
                  <a:schemeClr val="tx1"/>
                </a:solidFill>
              </a:rPr>
              <a:t>o, </a:t>
            </a:r>
            <a:r>
              <a:rPr lang="ru-RU" dirty="0">
                <a:solidFill>
                  <a:schemeClr val="tx1"/>
                </a:solidFill>
              </a:rPr>
              <a:t>возможны формы множественного числа с окончанием -</a:t>
            </a:r>
            <a:r>
              <a:rPr lang="es-ES" dirty="0">
                <a:solidFill>
                  <a:schemeClr val="tx1"/>
                </a:solidFill>
              </a:rPr>
              <a:t>s </a:t>
            </a:r>
            <a:r>
              <a:rPr lang="ru-RU" dirty="0">
                <a:solidFill>
                  <a:schemeClr val="tx1"/>
                </a:solidFill>
              </a:rPr>
              <a:t>или -</a:t>
            </a:r>
            <a:r>
              <a:rPr lang="es-ES" dirty="0">
                <a:solidFill>
                  <a:schemeClr val="tx1"/>
                </a:solidFill>
              </a:rPr>
              <a:t>es: buffalo - buffalos </a:t>
            </a:r>
            <a:r>
              <a:rPr lang="ru-RU" dirty="0">
                <a:solidFill>
                  <a:schemeClr val="tx1"/>
                </a:solidFill>
              </a:rPr>
              <a:t>или </a:t>
            </a:r>
            <a:r>
              <a:rPr lang="es-ES" dirty="0">
                <a:solidFill>
                  <a:schemeClr val="tx1"/>
                </a:solidFill>
              </a:rPr>
              <a:t>buffaloes mosquito - mosquitos </a:t>
            </a:r>
            <a:r>
              <a:rPr lang="ru-RU" dirty="0">
                <a:solidFill>
                  <a:schemeClr val="tx1"/>
                </a:solidFill>
              </a:rPr>
              <a:t>или </a:t>
            </a:r>
            <a:r>
              <a:rPr lang="es-ES" dirty="0">
                <a:solidFill>
                  <a:schemeClr val="tx1"/>
                </a:solidFill>
              </a:rPr>
              <a:t>mosquitoes tornado - tornados </a:t>
            </a:r>
            <a:r>
              <a:rPr lang="ru-RU" dirty="0">
                <a:solidFill>
                  <a:schemeClr val="tx1"/>
                </a:solidFill>
              </a:rPr>
              <a:t>или </a:t>
            </a:r>
            <a:r>
              <a:rPr lang="es-ES" dirty="0">
                <a:solidFill>
                  <a:schemeClr val="tx1"/>
                </a:solidFill>
              </a:rPr>
              <a:t>tornadoes volcano - volcanos </a:t>
            </a:r>
            <a:r>
              <a:rPr lang="ru-RU" dirty="0">
                <a:solidFill>
                  <a:schemeClr val="tx1"/>
                </a:solidFill>
              </a:rPr>
              <a:t>или </a:t>
            </a:r>
            <a:r>
              <a:rPr lang="es-ES" dirty="0">
                <a:solidFill>
                  <a:schemeClr val="tx1"/>
                </a:solidFill>
              </a:rPr>
              <a:t>volcanoes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971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PLURAL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4</a:t>
            </a:r>
            <a:r>
              <a:rPr lang="ru-RU" dirty="0">
                <a:solidFill>
                  <a:schemeClr val="tx1"/>
                </a:solidFill>
              </a:rPr>
              <a:t>) а) Следующие существительные, оканчивающиеся на -f или -</a:t>
            </a:r>
            <a:r>
              <a:rPr lang="ru-RU" dirty="0" err="1">
                <a:solidFill>
                  <a:schemeClr val="tx1"/>
                </a:solidFill>
              </a:rPr>
              <a:t>fe</a:t>
            </a:r>
            <a:r>
              <a:rPr lang="ru-RU" dirty="0">
                <a:solidFill>
                  <a:schemeClr val="tx1"/>
                </a:solidFill>
              </a:rPr>
              <a:t>, образуют форму множественного числа на -</a:t>
            </a:r>
            <a:r>
              <a:rPr lang="ru-RU" dirty="0" err="1">
                <a:solidFill>
                  <a:schemeClr val="tx1"/>
                </a:solidFill>
              </a:rPr>
              <a:t>ves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calf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elf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half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knife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leaf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life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loaf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self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sheaf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shelf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thief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wife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wolf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half</a:t>
            </a:r>
            <a:r>
              <a:rPr lang="ru-RU" dirty="0">
                <a:solidFill>
                  <a:schemeClr val="tx1"/>
                </a:solidFill>
              </a:rPr>
              <a:t> () - </a:t>
            </a:r>
            <a:r>
              <a:rPr lang="ru-RU" dirty="0" err="1">
                <a:solidFill>
                  <a:schemeClr val="tx1"/>
                </a:solidFill>
              </a:rPr>
              <a:t>halves</a:t>
            </a:r>
            <a:r>
              <a:rPr lang="ru-RU" dirty="0">
                <a:solidFill>
                  <a:schemeClr val="tx1"/>
                </a:solidFill>
              </a:rPr>
              <a:t> () </a:t>
            </a:r>
            <a:r>
              <a:rPr lang="ru-RU" dirty="0" err="1">
                <a:solidFill>
                  <a:schemeClr val="tx1"/>
                </a:solidFill>
              </a:rPr>
              <a:t>wife</a:t>
            </a:r>
            <a:r>
              <a:rPr lang="ru-RU" dirty="0">
                <a:solidFill>
                  <a:schemeClr val="tx1"/>
                </a:solidFill>
              </a:rPr>
              <a:t> () - </a:t>
            </a:r>
            <a:r>
              <a:rPr lang="ru-RU" dirty="0" err="1">
                <a:solidFill>
                  <a:schemeClr val="tx1"/>
                </a:solidFill>
              </a:rPr>
              <a:t>wives</a:t>
            </a:r>
            <a:r>
              <a:rPr lang="ru-RU" dirty="0">
                <a:solidFill>
                  <a:schemeClr val="tx1"/>
                </a:solidFill>
              </a:rPr>
              <a:t> () б) Существительные </a:t>
            </a:r>
            <a:r>
              <a:rPr lang="ru-RU" dirty="0" err="1">
                <a:solidFill>
                  <a:schemeClr val="tx1"/>
                </a:solidFill>
              </a:rPr>
              <a:t>dwarf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hoof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scarf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wharf</a:t>
            </a:r>
            <a:r>
              <a:rPr lang="ru-RU" dirty="0">
                <a:solidFill>
                  <a:schemeClr val="tx1"/>
                </a:solidFill>
              </a:rPr>
              <a:t> образуют форму множественного числа на -</a:t>
            </a:r>
            <a:r>
              <a:rPr lang="ru-RU" dirty="0" err="1">
                <a:solidFill>
                  <a:schemeClr val="tx1"/>
                </a:solidFill>
              </a:rPr>
              <a:t>fs</a:t>
            </a:r>
            <a:r>
              <a:rPr lang="ru-RU" dirty="0">
                <a:solidFill>
                  <a:schemeClr val="tx1"/>
                </a:solidFill>
              </a:rPr>
              <a:t> или -</a:t>
            </a:r>
            <a:r>
              <a:rPr lang="ru-RU" dirty="0" err="1">
                <a:solidFill>
                  <a:schemeClr val="tx1"/>
                </a:solidFill>
              </a:rPr>
              <a:t>ves</a:t>
            </a:r>
            <a:r>
              <a:rPr lang="ru-RU" dirty="0">
                <a:solidFill>
                  <a:schemeClr val="tx1"/>
                </a:solidFill>
              </a:rPr>
              <a:t>. Остальные существительные, оканчивающиеся на -f или -</a:t>
            </a:r>
            <a:r>
              <a:rPr lang="ru-RU" dirty="0" err="1">
                <a:solidFill>
                  <a:schemeClr val="tx1"/>
                </a:solidFill>
              </a:rPr>
              <a:t>fe</a:t>
            </a:r>
            <a:r>
              <a:rPr lang="ru-RU" dirty="0">
                <a:solidFill>
                  <a:schemeClr val="tx1"/>
                </a:solidFill>
              </a:rPr>
              <a:t>, образуют форму множественного числа по общему правилу, прибавляя окончание -s.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5</a:t>
            </a:r>
            <a:r>
              <a:rPr lang="ru-RU" dirty="0">
                <a:solidFill>
                  <a:schemeClr val="tx1"/>
                </a:solidFill>
              </a:rPr>
              <a:t>) а) Ряд существительных имеет особые формы множественного числа: </a:t>
            </a:r>
            <a:r>
              <a:rPr lang="ru-RU" dirty="0" err="1">
                <a:solidFill>
                  <a:schemeClr val="tx1"/>
                </a:solidFill>
              </a:rPr>
              <a:t>child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children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foot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feet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goose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geese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louse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lice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man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men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mouse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mice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ox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oxen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penny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pence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tooth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teeth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woman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women</a:t>
            </a:r>
            <a:r>
              <a:rPr lang="ru-RU" dirty="0">
                <a:solidFill>
                  <a:schemeClr val="tx1"/>
                </a:solidFill>
              </a:rPr>
              <a:t> б) Многие существительные, заимствованные в английский язык из других языков (особенно из латинского и греческого), имеют особые формы множественного числа (иногда наряду с регулярной формой на -s), обусловленные грамматикой языка, из которого пришло то или иное слово. Форму множественного языка таких слов следует устанавливать по словарю. </a:t>
            </a:r>
            <a:r>
              <a:rPr lang="ru-RU" dirty="0" err="1">
                <a:solidFill>
                  <a:schemeClr val="tx1"/>
                </a:solidFill>
              </a:rPr>
              <a:t>analysis</a:t>
            </a:r>
            <a:r>
              <a:rPr lang="ru-RU" dirty="0">
                <a:solidFill>
                  <a:schemeClr val="tx1"/>
                </a:solidFill>
              </a:rPr>
              <a:t> () - </a:t>
            </a:r>
            <a:r>
              <a:rPr lang="ru-RU" dirty="0" err="1">
                <a:solidFill>
                  <a:schemeClr val="tx1"/>
                </a:solidFill>
              </a:rPr>
              <a:t>analyses</a:t>
            </a:r>
            <a:r>
              <a:rPr lang="ru-RU" dirty="0">
                <a:solidFill>
                  <a:schemeClr val="tx1"/>
                </a:solidFill>
              </a:rPr>
              <a:t> () (из греческого) </a:t>
            </a:r>
            <a:r>
              <a:rPr lang="ru-RU" dirty="0" err="1">
                <a:solidFill>
                  <a:schemeClr val="tx1"/>
                </a:solidFill>
              </a:rPr>
              <a:t>bacterium</a:t>
            </a:r>
            <a:r>
              <a:rPr lang="ru-RU" dirty="0">
                <a:solidFill>
                  <a:schemeClr val="tx1"/>
                </a:solidFill>
              </a:rPr>
              <a:t> () - </a:t>
            </a:r>
            <a:r>
              <a:rPr lang="ru-RU" dirty="0" err="1">
                <a:solidFill>
                  <a:schemeClr val="tx1"/>
                </a:solidFill>
              </a:rPr>
              <a:t>bacteria</a:t>
            </a:r>
            <a:r>
              <a:rPr lang="ru-RU" dirty="0">
                <a:solidFill>
                  <a:schemeClr val="tx1"/>
                </a:solidFill>
              </a:rPr>
              <a:t> () (из латинского) </a:t>
            </a:r>
            <a:r>
              <a:rPr lang="ru-RU" dirty="0" err="1">
                <a:solidFill>
                  <a:schemeClr val="tx1"/>
                </a:solidFill>
              </a:rPr>
              <a:t>formula</a:t>
            </a:r>
            <a:r>
              <a:rPr lang="ru-RU" dirty="0">
                <a:solidFill>
                  <a:schemeClr val="tx1"/>
                </a:solidFill>
              </a:rPr>
              <a:t> () - </a:t>
            </a:r>
            <a:r>
              <a:rPr lang="ru-RU" dirty="0" err="1">
                <a:solidFill>
                  <a:schemeClr val="tx1"/>
                </a:solidFill>
              </a:rPr>
              <a:t>formulae</a:t>
            </a:r>
            <a:r>
              <a:rPr lang="ru-RU" dirty="0">
                <a:solidFill>
                  <a:schemeClr val="tx1"/>
                </a:solidFill>
              </a:rPr>
              <a:t> или </a:t>
            </a:r>
            <a:r>
              <a:rPr lang="ru-RU" dirty="0" err="1">
                <a:solidFill>
                  <a:schemeClr val="tx1"/>
                </a:solidFill>
              </a:rPr>
              <a:t>formulas</a:t>
            </a:r>
            <a:r>
              <a:rPr lang="ru-RU" dirty="0">
                <a:solidFill>
                  <a:schemeClr val="tx1"/>
                </a:solidFill>
              </a:rPr>
              <a:t> () (из латинского) 6) Некоторые существительные имеют форму множественного числа, совпадающую с формой единственного числа. Как правило, в этом случае множественное число имеет собирательное значение. К таким существительным относятся а) названия национальностей, оканчивающиеся на -</a:t>
            </a:r>
            <a:r>
              <a:rPr lang="ru-RU" dirty="0" err="1">
                <a:solidFill>
                  <a:schemeClr val="tx1"/>
                </a:solidFill>
              </a:rPr>
              <a:t>ese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Chinese</a:t>
            </a:r>
            <a:r>
              <a:rPr lang="ru-RU" dirty="0">
                <a:solidFill>
                  <a:schemeClr val="tx1"/>
                </a:solidFill>
              </a:rPr>
              <a:t> () - </a:t>
            </a:r>
            <a:r>
              <a:rPr lang="ru-RU" dirty="0" err="1">
                <a:solidFill>
                  <a:schemeClr val="tx1"/>
                </a:solidFill>
              </a:rPr>
              <a:t>Chinese</a:t>
            </a:r>
            <a:r>
              <a:rPr lang="ru-RU" dirty="0">
                <a:solidFill>
                  <a:schemeClr val="tx1"/>
                </a:solidFill>
              </a:rPr>
              <a:t> ()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 б) существительное </a:t>
            </a:r>
            <a:r>
              <a:rPr lang="ru-RU" dirty="0" err="1">
                <a:solidFill>
                  <a:schemeClr val="tx1"/>
                </a:solidFill>
              </a:rPr>
              <a:t>craft</a:t>
            </a:r>
            <a:r>
              <a:rPr lang="ru-RU" dirty="0">
                <a:solidFill>
                  <a:schemeClr val="tx1"/>
                </a:solidFill>
              </a:rPr>
              <a:t> в значении "транспортное средство" и производные от него: </a:t>
            </a:r>
            <a:r>
              <a:rPr lang="ru-RU" dirty="0" err="1">
                <a:solidFill>
                  <a:schemeClr val="tx1"/>
                </a:solidFill>
              </a:rPr>
              <a:t>aircraft</a:t>
            </a:r>
            <a:r>
              <a:rPr lang="ru-RU" dirty="0">
                <a:solidFill>
                  <a:schemeClr val="tx1"/>
                </a:solidFill>
              </a:rPr>
              <a:t> () - </a:t>
            </a:r>
            <a:r>
              <a:rPr lang="ru-RU" dirty="0" err="1">
                <a:solidFill>
                  <a:schemeClr val="tx1"/>
                </a:solidFill>
              </a:rPr>
              <a:t>aircraft</a:t>
            </a:r>
            <a:r>
              <a:rPr lang="ru-RU" dirty="0">
                <a:solidFill>
                  <a:schemeClr val="tx1"/>
                </a:solidFill>
              </a:rPr>
              <a:t> () в) названия некоторых животных, птиц и рыб: </a:t>
            </a:r>
            <a:r>
              <a:rPr lang="ru-RU" dirty="0" err="1">
                <a:solidFill>
                  <a:schemeClr val="tx1"/>
                </a:solidFill>
              </a:rPr>
              <a:t>sheep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deer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reindeer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grouse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fish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cod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plaice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salmon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trout</a:t>
            </a:r>
            <a:r>
              <a:rPr lang="ru-RU" dirty="0">
                <a:solidFill>
                  <a:schemeClr val="tx1"/>
                </a:solidFill>
              </a:rPr>
              <a:t> 7) а) Большинство сложных слов образуют форму множественного числа так: последняя часть сложного слова ставится в форму множественного числа, остальные части остаются неизменными. </a:t>
            </a:r>
            <a:r>
              <a:rPr lang="ru-RU" dirty="0" err="1">
                <a:solidFill>
                  <a:schemeClr val="tx1"/>
                </a:solidFill>
              </a:rPr>
              <a:t>toothbrush</a:t>
            </a:r>
            <a:r>
              <a:rPr lang="ru-RU" dirty="0">
                <a:solidFill>
                  <a:schemeClr val="tx1"/>
                </a:solidFill>
              </a:rPr>
              <a:t> () - </a:t>
            </a:r>
            <a:r>
              <a:rPr lang="ru-RU" dirty="0" err="1">
                <a:solidFill>
                  <a:schemeClr val="tx1"/>
                </a:solidFill>
              </a:rPr>
              <a:t>toothbrushes</a:t>
            </a:r>
            <a:r>
              <a:rPr lang="ru-RU" dirty="0">
                <a:solidFill>
                  <a:schemeClr val="tx1"/>
                </a:solidFill>
              </a:rPr>
              <a:t> () </a:t>
            </a:r>
            <a:r>
              <a:rPr lang="ru-RU" dirty="0" err="1">
                <a:solidFill>
                  <a:schemeClr val="tx1"/>
                </a:solidFill>
              </a:rPr>
              <a:t>shoe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shop</a:t>
            </a:r>
            <a:r>
              <a:rPr lang="ru-RU" dirty="0">
                <a:solidFill>
                  <a:schemeClr val="tx1"/>
                </a:solidFill>
              </a:rPr>
              <a:t> () - </a:t>
            </a:r>
            <a:r>
              <a:rPr lang="ru-RU" dirty="0" err="1">
                <a:solidFill>
                  <a:schemeClr val="tx1"/>
                </a:solidFill>
              </a:rPr>
              <a:t>shoe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shops</a:t>
            </a:r>
            <a:r>
              <a:rPr lang="ru-RU" dirty="0">
                <a:solidFill>
                  <a:schemeClr val="tx1"/>
                </a:solidFill>
              </a:rPr>
              <a:t> () б) Если в конце сложного слова стоят определяющие элементы, окончание множественного числа прибавляется к главному слову: </a:t>
            </a:r>
            <a:r>
              <a:rPr lang="ru-RU" dirty="0" err="1">
                <a:solidFill>
                  <a:schemeClr val="tx1"/>
                </a:solidFill>
              </a:rPr>
              <a:t>passer-by</a:t>
            </a:r>
            <a:r>
              <a:rPr lang="ru-RU" dirty="0">
                <a:solidFill>
                  <a:schemeClr val="tx1"/>
                </a:solidFill>
              </a:rPr>
              <a:t> () - </a:t>
            </a:r>
            <a:r>
              <a:rPr lang="ru-RU" dirty="0" err="1">
                <a:solidFill>
                  <a:schemeClr val="tx1"/>
                </a:solidFill>
              </a:rPr>
              <a:t>passers-by</a:t>
            </a:r>
            <a:r>
              <a:rPr lang="ru-RU" dirty="0">
                <a:solidFill>
                  <a:schemeClr val="tx1"/>
                </a:solidFill>
              </a:rPr>
              <a:t> () </a:t>
            </a:r>
            <a:r>
              <a:rPr lang="ru-RU" dirty="0" err="1">
                <a:solidFill>
                  <a:schemeClr val="tx1"/>
                </a:solidFill>
              </a:rPr>
              <a:t>mother-in-law</a:t>
            </a:r>
            <a:r>
              <a:rPr lang="ru-RU" dirty="0">
                <a:solidFill>
                  <a:schemeClr val="tx1"/>
                </a:solidFill>
              </a:rPr>
              <a:t> () - </a:t>
            </a:r>
            <a:r>
              <a:rPr lang="ru-RU" dirty="0" err="1">
                <a:solidFill>
                  <a:schemeClr val="tx1"/>
                </a:solidFill>
              </a:rPr>
              <a:t>mothers-in-law</a:t>
            </a:r>
            <a:r>
              <a:rPr lang="ru-RU" dirty="0">
                <a:solidFill>
                  <a:schemeClr val="tx1"/>
                </a:solidFill>
              </a:rPr>
              <a:t> ()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0692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Possesive case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1) Существительное в притяжательном падеже служит определением к другому существительному. Форма притяжательного падежа образуется так: а) к существительным во множественном числе, оканчивающимся на -s, прибавляется окончание ' (апостроф); б) к прочим существительным прибавляется окончание ' s: </a:t>
            </a:r>
            <a:r>
              <a:rPr lang="ru-RU" dirty="0" err="1"/>
              <a:t>child</a:t>
            </a:r>
            <a:r>
              <a:rPr lang="ru-RU" dirty="0"/>
              <a:t> — </a:t>
            </a:r>
            <a:r>
              <a:rPr lang="ru-RU" dirty="0" err="1"/>
              <a:t>child's</a:t>
            </a:r>
            <a:r>
              <a:rPr lang="ru-RU" dirty="0"/>
              <a:t> </a:t>
            </a:r>
            <a:r>
              <a:rPr lang="ru-RU" dirty="0" err="1"/>
              <a:t>John</a:t>
            </a:r>
            <a:r>
              <a:rPr lang="ru-RU" dirty="0"/>
              <a:t> — </a:t>
            </a:r>
            <a:r>
              <a:rPr lang="ru-RU" dirty="0" err="1"/>
              <a:t>John's</a:t>
            </a:r>
            <a:r>
              <a:rPr lang="ru-RU" dirty="0"/>
              <a:t> </a:t>
            </a:r>
            <a:r>
              <a:rPr lang="ru-RU" dirty="0" err="1"/>
              <a:t>waitress</a:t>
            </a:r>
            <a:r>
              <a:rPr lang="ru-RU" dirty="0"/>
              <a:t> — </a:t>
            </a:r>
            <a:r>
              <a:rPr lang="ru-RU" dirty="0" err="1"/>
              <a:t>waitress's</a:t>
            </a:r>
            <a:r>
              <a:rPr lang="ru-RU" dirty="0"/>
              <a:t> </a:t>
            </a:r>
            <a:r>
              <a:rPr lang="ru-RU" dirty="0" err="1"/>
              <a:t>children</a:t>
            </a:r>
            <a:r>
              <a:rPr lang="ru-RU" dirty="0"/>
              <a:t> — </a:t>
            </a:r>
            <a:r>
              <a:rPr lang="ru-RU" dirty="0" err="1"/>
              <a:t>children's</a:t>
            </a:r>
            <a:r>
              <a:rPr lang="ru-RU" dirty="0"/>
              <a:t> </a:t>
            </a:r>
            <a:r>
              <a:rPr lang="ru-RU" dirty="0" err="1"/>
              <a:t>boys</a:t>
            </a:r>
            <a:r>
              <a:rPr lang="ru-RU" dirty="0"/>
              <a:t> — </a:t>
            </a:r>
            <a:r>
              <a:rPr lang="ru-RU" dirty="0" err="1"/>
              <a:t>boys</a:t>
            </a:r>
            <a:r>
              <a:rPr lang="ru-RU" dirty="0"/>
              <a:t>' </a:t>
            </a:r>
            <a:r>
              <a:rPr lang="ru-RU" dirty="0" err="1"/>
              <a:t>waitresses</a:t>
            </a:r>
            <a:r>
              <a:rPr lang="ru-RU" dirty="0"/>
              <a:t> — </a:t>
            </a:r>
            <a:r>
              <a:rPr lang="ru-RU" dirty="0" err="1"/>
              <a:t>waitresses</a:t>
            </a:r>
            <a:r>
              <a:rPr lang="ru-RU" dirty="0"/>
              <a:t>' в) Если имя собственное оканчивается на -s, возможны два варианта окончания притяжательного падежа: ' s и ' (но форма на ' s более распространена): </a:t>
            </a:r>
            <a:r>
              <a:rPr lang="ru-RU" dirty="0" err="1"/>
              <a:t>Dickens</a:t>
            </a:r>
            <a:r>
              <a:rPr lang="ru-RU" dirty="0"/>
              <a:t> — </a:t>
            </a:r>
            <a:r>
              <a:rPr lang="ru-RU" dirty="0" err="1"/>
              <a:t>Dickens's</a:t>
            </a:r>
            <a:r>
              <a:rPr lang="ru-RU" dirty="0"/>
              <a:t> или </a:t>
            </a:r>
            <a:r>
              <a:rPr lang="ru-RU" dirty="0" err="1"/>
              <a:t>Dickens</a:t>
            </a:r>
            <a:r>
              <a:rPr lang="ru-RU" dirty="0"/>
              <a:t>' 2) Употребление притяжательного падежа: Как правило, притяжательный падеж образуется от одушевленных существительных (обозначающих людей и зверей), а также от существительных, подразумевающих группы и объединения людей, таких как </a:t>
            </a:r>
            <a:r>
              <a:rPr lang="ru-RU" dirty="0" err="1"/>
              <a:t>government</a:t>
            </a:r>
            <a:r>
              <a:rPr lang="ru-RU" dirty="0"/>
              <a:t>, </a:t>
            </a:r>
            <a:r>
              <a:rPr lang="ru-RU" dirty="0" err="1"/>
              <a:t>company</a:t>
            </a:r>
            <a:r>
              <a:rPr lang="ru-RU" dirty="0"/>
              <a:t>, в том числе от существительных </a:t>
            </a:r>
            <a:r>
              <a:rPr lang="ru-RU" dirty="0" err="1"/>
              <a:t>world</a:t>
            </a:r>
            <a:r>
              <a:rPr lang="ru-RU" dirty="0"/>
              <a:t>, </a:t>
            </a:r>
            <a:r>
              <a:rPr lang="ru-RU" dirty="0" err="1"/>
              <a:t>country</a:t>
            </a:r>
            <a:r>
              <a:rPr lang="ru-RU" dirty="0"/>
              <a:t>, </a:t>
            </a:r>
            <a:r>
              <a:rPr lang="ru-RU" dirty="0" err="1"/>
              <a:t>city</a:t>
            </a:r>
            <a:r>
              <a:rPr lang="ru-RU" dirty="0"/>
              <a:t> и названий стран и городов. В притяжательном падеже также может стоять распространенная именная группа: </a:t>
            </a:r>
            <a:r>
              <a:rPr lang="ru-RU" dirty="0" err="1"/>
              <a:t>Peter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Jane's</a:t>
            </a:r>
            <a:r>
              <a:rPr lang="ru-RU" dirty="0"/>
              <a:t> </a:t>
            </a:r>
            <a:r>
              <a:rPr lang="ru-RU" dirty="0" err="1"/>
              <a:t>house</a:t>
            </a:r>
            <a:r>
              <a:rPr lang="ru-RU" dirty="0"/>
              <a:t> - дом Питера и Джейн В качестве основного слова в конструкции с существительным в притяжательном падеже обычно выступает существительное, обозначающее предмет, который используется, производится или является предметом обладания субъекта, выраженного именем в притяжательном падеже. В частности, конструкция с притяжательным падежом используется: а) при обозначении принадлежности частей тела человека или животных: a </a:t>
            </a:r>
            <a:r>
              <a:rPr lang="ru-RU" dirty="0" err="1"/>
              <a:t>man's</a:t>
            </a:r>
            <a:r>
              <a:rPr lang="ru-RU" dirty="0"/>
              <a:t> </a:t>
            </a:r>
            <a:r>
              <a:rPr lang="ru-RU" dirty="0" err="1"/>
              <a:t>leg</a:t>
            </a:r>
            <a:r>
              <a:rPr lang="ru-RU" dirty="0"/>
              <a:t> — нога человека a </a:t>
            </a:r>
            <a:r>
              <a:rPr lang="ru-RU" dirty="0" err="1"/>
              <a:t>sheep's</a:t>
            </a:r>
            <a:r>
              <a:rPr lang="ru-RU" dirty="0"/>
              <a:t> </a:t>
            </a:r>
            <a:r>
              <a:rPr lang="ru-RU" dirty="0" err="1"/>
              <a:t>heart</a:t>
            </a:r>
            <a:r>
              <a:rPr lang="ru-RU" dirty="0"/>
              <a:t> — овечье сердце б) для обозначения предметов, используемых человеком или животными: </a:t>
            </a:r>
            <a:r>
              <a:rPr lang="ru-RU" dirty="0" err="1"/>
              <a:t>women's</a:t>
            </a:r>
            <a:r>
              <a:rPr lang="ru-RU" dirty="0"/>
              <a:t> </a:t>
            </a:r>
            <a:r>
              <a:rPr lang="ru-RU" dirty="0" err="1"/>
              <a:t>magazines</a:t>
            </a:r>
            <a:r>
              <a:rPr lang="ru-RU" dirty="0"/>
              <a:t> — женские журналы a </a:t>
            </a:r>
            <a:r>
              <a:rPr lang="ru-RU" dirty="0" err="1"/>
              <a:t>bird's</a:t>
            </a:r>
            <a:r>
              <a:rPr lang="ru-RU" dirty="0"/>
              <a:t> </a:t>
            </a:r>
            <a:r>
              <a:rPr lang="ru-RU" dirty="0" err="1"/>
              <a:t>nest</a:t>
            </a:r>
            <a:r>
              <a:rPr lang="ru-RU" dirty="0"/>
              <a:t> — птичье гнездо в) для обозначения продуктов, получаемых от (живых) животных: </a:t>
            </a:r>
            <a:r>
              <a:rPr lang="ru-RU" dirty="0" err="1"/>
              <a:t>cow's</a:t>
            </a:r>
            <a:r>
              <a:rPr lang="ru-RU" dirty="0"/>
              <a:t> </a:t>
            </a:r>
            <a:r>
              <a:rPr lang="ru-RU" dirty="0" err="1"/>
              <a:t>milk</a:t>
            </a:r>
            <a:r>
              <a:rPr lang="ru-RU" dirty="0"/>
              <a:t> — коровье молоко </a:t>
            </a:r>
            <a:r>
              <a:rPr lang="ru-RU" dirty="0" err="1"/>
              <a:t>sheep's</a:t>
            </a:r>
            <a:r>
              <a:rPr lang="ru-RU" dirty="0"/>
              <a:t> </a:t>
            </a:r>
            <a:r>
              <a:rPr lang="ru-RU" dirty="0" err="1"/>
              <a:t>wool</a:t>
            </a:r>
            <a:r>
              <a:rPr lang="ru-RU" dirty="0"/>
              <a:t> — овечья шерсть (Но: </a:t>
            </a:r>
            <a:r>
              <a:rPr lang="ru-RU" dirty="0" err="1"/>
              <a:t>calf</a:t>
            </a:r>
            <a:r>
              <a:rPr lang="ru-RU" dirty="0"/>
              <a:t> </a:t>
            </a:r>
            <a:r>
              <a:rPr lang="ru-RU" dirty="0" err="1"/>
              <a:t>skin</a:t>
            </a:r>
            <a:r>
              <a:rPr lang="ru-RU" dirty="0"/>
              <a:t> — телячья шкура (взятая от мертвого животного)) 3) Часто в притяжательном падеже употребляются существительные, обозначающие отрезки и моменты времени: a </a:t>
            </a:r>
            <a:r>
              <a:rPr lang="ru-RU" dirty="0" err="1"/>
              <a:t>day's</a:t>
            </a:r>
            <a:r>
              <a:rPr lang="ru-RU" dirty="0"/>
              <a:t> </a:t>
            </a:r>
            <a:r>
              <a:rPr lang="ru-RU" dirty="0" err="1"/>
              <a:t>journey</a:t>
            </a:r>
            <a:r>
              <a:rPr lang="ru-RU" dirty="0"/>
              <a:t> — поездка протяженностью в один день </a:t>
            </a:r>
            <a:r>
              <a:rPr lang="ru-RU" dirty="0" err="1"/>
              <a:t>yesterday's</a:t>
            </a:r>
            <a:r>
              <a:rPr lang="ru-RU" dirty="0"/>
              <a:t> </a:t>
            </a:r>
            <a:r>
              <a:rPr lang="ru-RU" dirty="0" err="1"/>
              <a:t>news</a:t>
            </a:r>
            <a:r>
              <a:rPr lang="ru-RU" dirty="0"/>
              <a:t> — вчерашняя новость Употребление в притяжательном падеже имен существительных в качестве единиц измерения после числительных в составе сложных существительных тж. </a:t>
            </a:r>
            <a:r>
              <a:rPr lang="ru-RU" dirty="0" err="1"/>
              <a:t>Plural</a:t>
            </a:r>
            <a:r>
              <a:rPr lang="ru-RU" dirty="0"/>
              <a:t>: </a:t>
            </a:r>
            <a:r>
              <a:rPr lang="ru-RU" dirty="0" err="1"/>
              <a:t>usage</a:t>
            </a:r>
            <a:r>
              <a:rPr lang="ru-RU" dirty="0"/>
              <a:t> , 3б. 4) Притяжательный падеж употребляется также в некоторых устойчивых сочетаниях: а) с послелогом </a:t>
            </a:r>
            <a:r>
              <a:rPr lang="ru-RU" dirty="0" err="1"/>
              <a:t>sake</a:t>
            </a:r>
            <a:r>
              <a:rPr lang="ru-RU" dirty="0"/>
              <a:t> - ради: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order's</a:t>
            </a:r>
            <a:r>
              <a:rPr lang="ru-RU" dirty="0"/>
              <a:t> </a:t>
            </a:r>
            <a:r>
              <a:rPr lang="ru-RU" dirty="0" err="1"/>
              <a:t>sake</a:t>
            </a:r>
            <a:r>
              <a:rPr lang="ru-RU" dirty="0"/>
              <a:t> — порядка ради б) в сочетаниях, указывающих на расстояние до предмета: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arm's</a:t>
            </a:r>
            <a:r>
              <a:rPr lang="ru-RU" dirty="0"/>
              <a:t> </a:t>
            </a:r>
            <a:r>
              <a:rPr lang="ru-RU" dirty="0" err="1"/>
              <a:t>end</a:t>
            </a:r>
            <a:r>
              <a:rPr lang="ru-RU" dirty="0"/>
              <a:t>,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arm's</a:t>
            </a:r>
            <a:r>
              <a:rPr lang="ru-RU" dirty="0"/>
              <a:t> </a:t>
            </a:r>
            <a:r>
              <a:rPr lang="ru-RU" dirty="0" err="1"/>
              <a:t>length</a:t>
            </a:r>
            <a:r>
              <a:rPr lang="ru-RU" dirty="0"/>
              <a:t> — на расстоянии вытянутой руки в) в сочетании с существительным </a:t>
            </a:r>
            <a:r>
              <a:rPr lang="ru-RU" dirty="0" err="1"/>
              <a:t>worth</a:t>
            </a:r>
            <a:r>
              <a:rPr lang="ru-RU" dirty="0"/>
              <a:t> при обозначении стоимости: </a:t>
            </a:r>
            <a:r>
              <a:rPr lang="ru-RU" dirty="0" err="1"/>
              <a:t>three</a:t>
            </a:r>
            <a:r>
              <a:rPr lang="ru-RU" dirty="0"/>
              <a:t> </a:t>
            </a:r>
            <a:r>
              <a:rPr lang="ru-RU" dirty="0" err="1"/>
              <a:t>dollars</a:t>
            </a:r>
            <a:r>
              <a:rPr lang="ru-RU" dirty="0"/>
              <a:t>' </a:t>
            </a:r>
            <a:r>
              <a:rPr lang="ru-RU" dirty="0" err="1"/>
              <a:t>worth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popcorn</a:t>
            </a:r>
            <a:r>
              <a:rPr lang="ru-RU" dirty="0"/>
              <a:t> — попкорн на три доллара количество попкорна, которое можно купить на три доллара 5) В английском языке возможно также употребление существительного в притяжательном падеже после предлога </a:t>
            </a:r>
            <a:r>
              <a:rPr lang="ru-RU" dirty="0" err="1"/>
              <a:t>of</a:t>
            </a:r>
            <a:r>
              <a:rPr lang="ru-RU" dirty="0"/>
              <a:t>: a </a:t>
            </a:r>
            <a:r>
              <a:rPr lang="ru-RU" dirty="0" err="1"/>
              <a:t>novel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Somerset</a:t>
            </a:r>
            <a:r>
              <a:rPr lang="ru-RU" dirty="0"/>
              <a:t> </a:t>
            </a:r>
            <a:r>
              <a:rPr lang="ru-RU" dirty="0" err="1"/>
              <a:t>Maugham's</a:t>
            </a:r>
            <a:r>
              <a:rPr lang="ru-RU" dirty="0"/>
              <a:t> — роман Сомерсета Моэма. 6) Существительное в притяжательном падеже может употребляться независимо (без основного слова) в случае, если речь идет о месте (название места подразумевается):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butcher's</a:t>
            </a:r>
            <a:r>
              <a:rPr lang="ru-RU" dirty="0"/>
              <a:t> (</a:t>
            </a:r>
            <a:r>
              <a:rPr lang="ru-RU" dirty="0" err="1"/>
              <a:t>shop</a:t>
            </a:r>
            <a:r>
              <a:rPr lang="ru-RU" dirty="0"/>
              <a:t>) — у мясника, в лавке мясника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John's</a:t>
            </a:r>
            <a:r>
              <a:rPr lang="ru-RU" dirty="0"/>
              <a:t> (</a:t>
            </a:r>
            <a:r>
              <a:rPr lang="ru-RU" dirty="0" err="1"/>
              <a:t>house</a:t>
            </a:r>
            <a:r>
              <a:rPr lang="ru-RU" dirty="0"/>
              <a:t>) — у Джона, в доме Джона</a:t>
            </a:r>
          </a:p>
        </p:txBody>
      </p:sp>
    </p:spTree>
    <p:extLst>
      <p:ext uri="{BB962C8B-B14F-4D97-AF65-F5344CB8AC3E}">
        <p14:creationId xmlns:p14="http://schemas.microsoft.com/office/powerpoint/2010/main" val="30633188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Pronoun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b="1" dirty="0" smtClean="0"/>
              <a:t>Personal Pronouns</a:t>
            </a:r>
          </a:p>
          <a:p>
            <a:pPr marL="0" indent="0" algn="ctr">
              <a:buNone/>
            </a:pPr>
            <a:r>
              <a:rPr lang="es-ES" dirty="0" smtClean="0"/>
              <a:t>						Objective case</a:t>
            </a:r>
          </a:p>
          <a:p>
            <a:pPr marL="0" indent="0">
              <a:buNone/>
            </a:pPr>
            <a:r>
              <a:rPr lang="es-ES" dirty="0" smtClean="0"/>
              <a:t>I						me</a:t>
            </a:r>
          </a:p>
          <a:p>
            <a:pPr marL="0" indent="0">
              <a:buNone/>
            </a:pPr>
            <a:r>
              <a:rPr lang="es-ES" dirty="0" smtClean="0"/>
              <a:t>You						you</a:t>
            </a:r>
          </a:p>
          <a:p>
            <a:pPr marL="0" indent="0">
              <a:buNone/>
            </a:pPr>
            <a:r>
              <a:rPr lang="es-ES" dirty="0" smtClean="0"/>
              <a:t>He						him	</a:t>
            </a:r>
          </a:p>
          <a:p>
            <a:pPr marL="0" indent="0">
              <a:buNone/>
            </a:pPr>
            <a:r>
              <a:rPr lang="es-ES" dirty="0" smtClean="0"/>
              <a:t>She						her</a:t>
            </a:r>
          </a:p>
          <a:p>
            <a:pPr marL="0" indent="0">
              <a:buNone/>
            </a:pPr>
            <a:r>
              <a:rPr lang="es-ES" dirty="0" smtClean="0"/>
              <a:t>It						it</a:t>
            </a:r>
          </a:p>
          <a:p>
            <a:pPr marL="0" indent="0">
              <a:buNone/>
            </a:pPr>
            <a:r>
              <a:rPr lang="es-ES" dirty="0" smtClean="0"/>
              <a:t>We						us</a:t>
            </a:r>
          </a:p>
          <a:p>
            <a:pPr marL="0" indent="0">
              <a:buNone/>
            </a:pPr>
            <a:r>
              <a:rPr lang="es-ES" dirty="0" smtClean="0"/>
              <a:t>You						you</a:t>
            </a:r>
          </a:p>
          <a:p>
            <a:pPr marL="0" indent="0">
              <a:buNone/>
            </a:pPr>
            <a:r>
              <a:rPr lang="es-ES" dirty="0" smtClean="0"/>
              <a:t>They						them</a:t>
            </a:r>
          </a:p>
        </p:txBody>
      </p:sp>
    </p:spTree>
    <p:extLst>
      <p:ext uri="{BB962C8B-B14F-4D97-AF65-F5344CB8AC3E}">
        <p14:creationId xmlns:p14="http://schemas.microsoft.com/office/powerpoint/2010/main" val="1655421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VERBS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live</a:t>
            </a:r>
            <a:r>
              <a:rPr lang="ru-RU" dirty="0"/>
              <a:t> (жить),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speak</a:t>
            </a:r>
            <a:r>
              <a:rPr lang="ru-RU" dirty="0"/>
              <a:t> (говорить),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(</a:t>
            </a:r>
            <a:r>
              <a:rPr lang="ru-RU" dirty="0" smtClean="0"/>
              <a:t>делать),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/>
              <a:t>know</a:t>
            </a:r>
            <a:r>
              <a:rPr lang="ru-RU" dirty="0"/>
              <a:t> - знать,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work</a:t>
            </a:r>
            <a:r>
              <a:rPr lang="ru-RU" dirty="0"/>
              <a:t> - работать. </a:t>
            </a:r>
            <a:endParaRPr lang="ru-RU" dirty="0" smtClean="0"/>
          </a:p>
          <a:p>
            <a:r>
              <a:rPr lang="es-ES" dirty="0" smtClean="0"/>
              <a:t>To </a:t>
            </a:r>
            <a:r>
              <a:rPr lang="ru-RU" dirty="0" smtClean="0"/>
              <a:t>– показатель инфинитива = «-</a:t>
            </a:r>
            <a:r>
              <a:rPr lang="ru-RU" dirty="0" err="1" smtClean="0"/>
              <a:t>ть</a:t>
            </a:r>
            <a:r>
              <a:rPr lang="ru-RU" dirty="0" smtClean="0"/>
              <a:t>» в </a:t>
            </a:r>
            <a:r>
              <a:rPr lang="ru-RU" dirty="0" err="1" smtClean="0"/>
              <a:t>р.яз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Глаголы имеют залог (действительный, страдательный – </a:t>
            </a:r>
            <a:r>
              <a:rPr lang="es-ES" dirty="0" smtClean="0"/>
              <a:t>Active, Passive)</a:t>
            </a:r>
            <a:r>
              <a:rPr lang="ru-RU" dirty="0" smtClean="0"/>
              <a:t>, времена (прошедшее, настоящее, будущее) и категории длительности, завершенности (</a:t>
            </a:r>
            <a:r>
              <a:rPr lang="es-ES" dirty="0" smtClean="0"/>
              <a:t>Continuos, Perfect)</a:t>
            </a:r>
            <a:endParaRPr lang="ru-RU" dirty="0" smtClean="0"/>
          </a:p>
          <a:p>
            <a:r>
              <a:rPr lang="ru-RU" dirty="0" smtClean="0"/>
              <a:t>Модальные: </a:t>
            </a:r>
            <a:r>
              <a:rPr lang="es-ES" dirty="0" smtClean="0"/>
              <a:t>can, may,</a:t>
            </a:r>
          </a:p>
          <a:p>
            <a:r>
              <a:rPr lang="ru-RU" dirty="0" smtClean="0"/>
              <a:t>Вспомогательные: </a:t>
            </a:r>
            <a:r>
              <a:rPr lang="es-ES" dirty="0"/>
              <a:t>w</a:t>
            </a:r>
            <a:r>
              <a:rPr lang="es-ES" dirty="0" smtClean="0"/>
              <a:t>ill, be, have</a:t>
            </a:r>
          </a:p>
        </p:txBody>
      </p:sp>
    </p:spTree>
    <p:extLst>
      <p:ext uri="{BB962C8B-B14F-4D97-AF65-F5344CB8AC3E}">
        <p14:creationId xmlns:p14="http://schemas.microsoft.com/office/powerpoint/2010/main" val="26391885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Pronoun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 algn="ctr">
              <a:buNone/>
            </a:pPr>
            <a:r>
              <a:rPr lang="ru-RU" b="1" dirty="0" smtClean="0"/>
              <a:t>Общая классификация</a:t>
            </a:r>
            <a:endParaRPr lang="es-ES" b="1" dirty="0" smtClean="0"/>
          </a:p>
          <a:p>
            <a:r>
              <a:rPr lang="es-ES" dirty="0" smtClean="0">
                <a:solidFill>
                  <a:schemeClr val="tx1"/>
                </a:solidFill>
              </a:rPr>
              <a:t>1. </a:t>
            </a:r>
            <a:r>
              <a:rPr lang="es-ES" dirty="0">
                <a:solidFill>
                  <a:schemeClr val="tx1"/>
                </a:solidFill>
              </a:rPr>
              <a:t>Personal pronouns (I, you, he...) (</a:t>
            </a:r>
            <a:r>
              <a:rPr lang="ru-RU" dirty="0">
                <a:solidFill>
                  <a:schemeClr val="tx1"/>
                </a:solidFill>
              </a:rPr>
              <a:t>Личные местоимения)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>
                <a:solidFill>
                  <a:schemeClr val="tx1"/>
                </a:solidFill>
              </a:rPr>
              <a:t>Indefinite personal pronouns (one, you, they) (</a:t>
            </a:r>
            <a:r>
              <a:rPr lang="ru-RU" dirty="0">
                <a:solidFill>
                  <a:schemeClr val="tx1"/>
                </a:solidFill>
              </a:rPr>
              <a:t>Обобщенно-личные и неопределенно-личное местоимения)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3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>
                <a:solidFill>
                  <a:schemeClr val="tx1"/>
                </a:solidFill>
              </a:rPr>
              <a:t>Possessive pronouns (my, your, his...) (</a:t>
            </a:r>
            <a:r>
              <a:rPr lang="ru-RU" dirty="0">
                <a:solidFill>
                  <a:schemeClr val="tx1"/>
                </a:solidFill>
              </a:rPr>
              <a:t>Притяжательные местоимения) 4. </a:t>
            </a:r>
            <a:r>
              <a:rPr lang="es-ES" dirty="0">
                <a:solidFill>
                  <a:schemeClr val="tx1"/>
                </a:solidFill>
              </a:rPr>
              <a:t>Reflexive pronouns (myself, yourself...) (</a:t>
            </a:r>
            <a:r>
              <a:rPr lang="ru-RU" dirty="0">
                <a:solidFill>
                  <a:schemeClr val="tx1"/>
                </a:solidFill>
              </a:rPr>
              <a:t>Возвратные местоимения)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5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>
                <a:solidFill>
                  <a:schemeClr val="tx1"/>
                </a:solidFill>
              </a:rPr>
              <a:t>Reciprocal pronouns (each other, one another) (</a:t>
            </a:r>
            <a:r>
              <a:rPr lang="ru-RU" dirty="0">
                <a:solidFill>
                  <a:schemeClr val="tx1"/>
                </a:solidFill>
              </a:rPr>
              <a:t>Взаимные местоимения)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6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>
                <a:solidFill>
                  <a:schemeClr val="tx1"/>
                </a:solidFill>
              </a:rPr>
              <a:t>Demonstrative pronouns (this, that, so, such) (</a:t>
            </a:r>
            <a:r>
              <a:rPr lang="ru-RU" dirty="0">
                <a:solidFill>
                  <a:schemeClr val="tx1"/>
                </a:solidFill>
              </a:rPr>
              <a:t>Указательные местоимения)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7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>
                <a:solidFill>
                  <a:schemeClr val="tx1"/>
                </a:solidFill>
              </a:rPr>
              <a:t>Interrogative pronouns (who, what, where...) (</a:t>
            </a:r>
            <a:r>
              <a:rPr lang="ru-RU" dirty="0">
                <a:solidFill>
                  <a:schemeClr val="tx1"/>
                </a:solidFill>
              </a:rPr>
              <a:t>Вопросительные местоимения)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8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>
                <a:solidFill>
                  <a:schemeClr val="tx1"/>
                </a:solidFill>
              </a:rPr>
              <a:t>Relative pronouns (which, that, who...) (</a:t>
            </a:r>
            <a:r>
              <a:rPr lang="ru-RU" dirty="0">
                <a:solidFill>
                  <a:schemeClr val="tx1"/>
                </a:solidFill>
              </a:rPr>
              <a:t>Относительные местоимения)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9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>
                <a:solidFill>
                  <a:schemeClr val="tx1"/>
                </a:solidFill>
              </a:rPr>
              <a:t>Quantifiers (</a:t>
            </a:r>
            <a:r>
              <a:rPr lang="ru-RU" dirty="0">
                <a:solidFill>
                  <a:schemeClr val="tx1"/>
                </a:solidFill>
              </a:rPr>
              <a:t>Квантификаторы)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9.1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>
                <a:solidFill>
                  <a:schemeClr val="tx1"/>
                </a:solidFill>
              </a:rPr>
              <a:t>Inclusive quantifiers (all, every, each, either...) (</a:t>
            </a:r>
            <a:r>
              <a:rPr lang="ru-RU" dirty="0">
                <a:solidFill>
                  <a:schemeClr val="tx1"/>
                </a:solidFill>
              </a:rPr>
              <a:t>Инклюзивные квантификаторы) 9.2. </a:t>
            </a:r>
            <a:r>
              <a:rPr lang="es-ES" dirty="0">
                <a:solidFill>
                  <a:schemeClr val="tx1"/>
                </a:solidFill>
              </a:rPr>
              <a:t>Estimative quantifiers (many, much, a lot, little, few...) (</a:t>
            </a:r>
            <a:r>
              <a:rPr lang="ru-RU" dirty="0">
                <a:solidFill>
                  <a:schemeClr val="tx1"/>
                </a:solidFill>
              </a:rPr>
              <a:t>Оценочные квантификаторы)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9.3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>
                <a:solidFill>
                  <a:schemeClr val="tx1"/>
                </a:solidFill>
              </a:rPr>
              <a:t>Indefinite quantifiers (some, any, somebody, anything...) (</a:t>
            </a:r>
            <a:r>
              <a:rPr lang="ru-RU" dirty="0">
                <a:solidFill>
                  <a:schemeClr val="tx1"/>
                </a:solidFill>
              </a:rPr>
              <a:t>Неопределенные квантификаторы)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9.4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>
                <a:solidFill>
                  <a:schemeClr val="tx1"/>
                </a:solidFill>
              </a:rPr>
              <a:t>Negative quantifiers (nobody, no one, nowhere...) (</a:t>
            </a:r>
            <a:r>
              <a:rPr lang="ru-RU" dirty="0">
                <a:solidFill>
                  <a:schemeClr val="tx1"/>
                </a:solidFill>
              </a:rPr>
              <a:t>Отрицательные квантификаторы)</a:t>
            </a:r>
          </a:p>
        </p:txBody>
      </p:sp>
    </p:spTree>
    <p:extLst>
      <p:ext uri="{BB962C8B-B14F-4D97-AF65-F5344CB8AC3E}">
        <p14:creationId xmlns:p14="http://schemas.microsoft.com/office/powerpoint/2010/main" val="32978161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слов в предложении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Порядок слов в предложении – фиксированный по отношению к действию.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Повествовательное: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Субъект (реализует действие)  </a:t>
            </a:r>
            <a:r>
              <a:rPr lang="en-US" b="1" dirty="0" smtClean="0"/>
              <a:t>(S) </a:t>
            </a:r>
            <a:r>
              <a:rPr lang="ru-RU" b="1" dirty="0" smtClean="0"/>
              <a:t>– действие </a:t>
            </a:r>
            <a:r>
              <a:rPr lang="en-US" b="1" dirty="0" smtClean="0"/>
              <a:t>(V) </a:t>
            </a:r>
            <a:r>
              <a:rPr lang="ru-RU" b="1" dirty="0" smtClean="0"/>
              <a:t>– объект (испытывает действие)</a:t>
            </a:r>
            <a:r>
              <a:rPr lang="en-US" b="1" dirty="0" smtClean="0"/>
              <a:t> (O)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The sun shines</a:t>
            </a:r>
            <a:r>
              <a:rPr lang="ru-RU" b="1" dirty="0" smtClean="0"/>
              <a:t> – солнце светит</a:t>
            </a:r>
          </a:p>
          <a:p>
            <a:pPr marL="0" indent="0">
              <a:buNone/>
            </a:pPr>
            <a:r>
              <a:rPr lang="es-ES" b="1" dirty="0" smtClean="0"/>
              <a:t>Subject - Verb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es-ES" b="1" dirty="0" smtClean="0"/>
              <a:t>I drink water – </a:t>
            </a:r>
            <a:r>
              <a:rPr lang="ru-RU" b="1" dirty="0" smtClean="0"/>
              <a:t>Я пью воду.</a:t>
            </a:r>
          </a:p>
          <a:p>
            <a:pPr marL="0" indent="0">
              <a:buNone/>
            </a:pPr>
            <a:r>
              <a:rPr lang="es-ES" b="1" dirty="0" smtClean="0"/>
              <a:t>Subject – Verb – Object 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ru-RU" b="1" dirty="0" smtClean="0"/>
              <a:t>В общем: </a:t>
            </a:r>
            <a:r>
              <a:rPr lang="es-ES" b="1" dirty="0" smtClean="0"/>
              <a:t>SVO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Вопросительное: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es-ES" b="1" dirty="0" smtClean="0"/>
              <a:t>VSO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В случае использования вспомогательного глагола: </a:t>
            </a:r>
            <a:r>
              <a:rPr lang="es-ES" b="1" dirty="0" smtClean="0"/>
              <a:t>Va-S-V-O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n-US" b="1" dirty="0" smtClean="0"/>
              <a:t>Do I drink water?</a:t>
            </a:r>
          </a:p>
          <a:p>
            <a:pPr marL="0" indent="0">
              <a:buNone/>
            </a:pPr>
            <a:r>
              <a:rPr lang="en-US" b="1" dirty="0" err="1" smtClean="0"/>
              <a:t>Va</a:t>
            </a:r>
            <a:r>
              <a:rPr lang="en-US" b="1" dirty="0"/>
              <a:t> </a:t>
            </a:r>
            <a:r>
              <a:rPr lang="en-US" b="1" dirty="0" smtClean="0"/>
              <a:t>– S – V – O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9196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Глагол "</a:t>
            </a:r>
            <a:r>
              <a:rPr lang="ru-RU" b="1" dirty="0" err="1"/>
              <a:t>to</a:t>
            </a:r>
            <a:r>
              <a:rPr lang="ru-RU" b="1" dirty="0"/>
              <a:t> </a:t>
            </a:r>
            <a:r>
              <a:rPr lang="ru-RU" b="1" dirty="0" err="1"/>
              <a:t>be</a:t>
            </a:r>
            <a:r>
              <a:rPr lang="ru-RU" b="1" dirty="0"/>
              <a:t>" в английском языке.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"</a:t>
            </a:r>
            <a:r>
              <a:rPr lang="ru-RU" dirty="0"/>
              <a:t>быть, находиться". </a:t>
            </a:r>
          </a:p>
          <a:p>
            <a:endParaRPr lang="ru-RU" dirty="0"/>
          </a:p>
          <a:p>
            <a:r>
              <a:rPr lang="ru-RU" dirty="0"/>
              <a:t>I </a:t>
            </a:r>
            <a:r>
              <a:rPr lang="ru-RU" dirty="0" err="1"/>
              <a:t>am</a:t>
            </a:r>
            <a:r>
              <a:rPr lang="ru-RU" dirty="0"/>
              <a:t>  я есть ( нахожусь, существую) </a:t>
            </a:r>
            <a:r>
              <a:rPr lang="en-US" dirty="0"/>
              <a:t>I'm / </a:t>
            </a:r>
            <a:endParaRPr lang="en-US" dirty="0" smtClean="0"/>
          </a:p>
          <a:p>
            <a:r>
              <a:rPr lang="ru-RU" dirty="0" err="1" smtClean="0"/>
              <a:t>He</a:t>
            </a:r>
            <a:r>
              <a:rPr lang="ru-RU" dirty="0" smtClean="0"/>
              <a:t> </a:t>
            </a:r>
            <a:r>
              <a:rPr lang="ru-RU" dirty="0" err="1" smtClean="0"/>
              <a:t>is</a:t>
            </a:r>
            <a:r>
              <a:rPr lang="ru-RU" dirty="0"/>
              <a:t> он есть (находится, существует) </a:t>
            </a:r>
            <a:r>
              <a:rPr lang="en-US" dirty="0" smtClean="0"/>
              <a:t> He’s</a:t>
            </a:r>
            <a:endParaRPr lang="ru-RU" dirty="0"/>
          </a:p>
          <a:p>
            <a:r>
              <a:rPr lang="ru-RU" dirty="0" err="1"/>
              <a:t>She</a:t>
            </a:r>
            <a:r>
              <a:rPr lang="ru-RU" dirty="0"/>
              <a:t> </a:t>
            </a:r>
            <a:r>
              <a:rPr lang="ru-RU" dirty="0" err="1" smtClean="0"/>
              <a:t>is</a:t>
            </a:r>
            <a:r>
              <a:rPr lang="en-US" dirty="0" smtClean="0"/>
              <a:t> </a:t>
            </a:r>
            <a:r>
              <a:rPr lang="ru-RU" dirty="0"/>
              <a:t>она есть (находится, существует) </a:t>
            </a:r>
            <a:r>
              <a:rPr lang="en-US" dirty="0" smtClean="0"/>
              <a:t>She’s</a:t>
            </a:r>
            <a:endParaRPr lang="ru-RU" dirty="0"/>
          </a:p>
          <a:p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он, она, оно, это (о неодушевленных предметах) </a:t>
            </a:r>
            <a:r>
              <a:rPr lang="ru-RU" dirty="0" smtClean="0"/>
              <a:t>есть</a:t>
            </a:r>
            <a:r>
              <a:rPr lang="en-US" dirty="0"/>
              <a:t>.</a:t>
            </a:r>
            <a:r>
              <a:rPr lang="en-US" dirty="0" smtClean="0"/>
              <a:t> It’s</a:t>
            </a:r>
            <a:endParaRPr lang="ru-RU" dirty="0"/>
          </a:p>
          <a:p>
            <a:r>
              <a:rPr lang="ru-RU" dirty="0" err="1" smtClean="0"/>
              <a:t>We</a:t>
            </a:r>
            <a:r>
              <a:rPr lang="ru-RU" dirty="0" smtClean="0"/>
              <a:t> </a:t>
            </a:r>
            <a:r>
              <a:rPr lang="ru-RU" dirty="0" err="1"/>
              <a:t>are</a:t>
            </a:r>
            <a:r>
              <a:rPr lang="ru-RU" dirty="0"/>
              <a:t>  мы есть (находимся, существуем) </a:t>
            </a:r>
            <a:r>
              <a:rPr lang="en-US" dirty="0"/>
              <a:t>we're</a:t>
            </a:r>
            <a:endParaRPr lang="ru-RU" dirty="0"/>
          </a:p>
          <a:p>
            <a:r>
              <a:rPr lang="ru-RU" dirty="0" err="1"/>
              <a:t>You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ты, вы есть (находитесь, существуете) </a:t>
            </a:r>
            <a:r>
              <a:rPr lang="en-US" dirty="0"/>
              <a:t>you're</a:t>
            </a:r>
            <a:endParaRPr lang="ru-RU" dirty="0"/>
          </a:p>
          <a:p>
            <a:r>
              <a:rPr lang="ru-RU" dirty="0" err="1"/>
              <a:t>Тhey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они есть (находятся, существуют) </a:t>
            </a:r>
            <a:r>
              <a:rPr lang="en-US" dirty="0"/>
              <a:t>they're</a:t>
            </a:r>
            <a:endParaRPr lang="ru-RU" dirty="0"/>
          </a:p>
          <a:p>
            <a:endParaRPr lang="ru-RU" dirty="0"/>
          </a:p>
          <a:p>
            <a:r>
              <a:rPr lang="ru-RU" dirty="0"/>
              <a:t>I </a:t>
            </a:r>
            <a:r>
              <a:rPr lang="ru-RU" dirty="0" err="1"/>
              <a:t>am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 smtClean="0"/>
              <a:t>room</a:t>
            </a:r>
            <a:r>
              <a:rPr lang="ru-RU" dirty="0" smtClean="0"/>
              <a:t>. Я </a:t>
            </a:r>
            <a:r>
              <a:rPr lang="ru-RU" dirty="0"/>
              <a:t>нахожусь в комнате. 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/>
              <a:t>book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 smtClean="0"/>
              <a:t>table</a:t>
            </a:r>
            <a:r>
              <a:rPr lang="ru-RU" dirty="0" smtClean="0"/>
              <a:t>. Книга </a:t>
            </a:r>
            <a:r>
              <a:rPr lang="ru-RU" dirty="0"/>
              <a:t>лежит на столе. </a:t>
            </a:r>
            <a:r>
              <a:rPr lang="ru-RU" dirty="0" smtClean="0"/>
              <a:t> I </a:t>
            </a:r>
            <a:r>
              <a:rPr lang="ru-RU" dirty="0" err="1"/>
              <a:t>am</a:t>
            </a:r>
            <a:r>
              <a:rPr lang="ru-RU" dirty="0"/>
              <a:t> a </a:t>
            </a:r>
            <a:r>
              <a:rPr lang="ru-RU" dirty="0" err="1" smtClean="0"/>
              <a:t>doctor</a:t>
            </a:r>
            <a:r>
              <a:rPr lang="ru-RU" dirty="0" smtClean="0"/>
              <a:t>. Я </a:t>
            </a:r>
            <a:r>
              <a:rPr lang="ru-RU" dirty="0"/>
              <a:t>врач. (Я есть врач.) 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/>
              <a:t>weather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 smtClean="0"/>
              <a:t>bad</a:t>
            </a:r>
            <a:r>
              <a:rPr lang="ru-RU" dirty="0" smtClean="0"/>
              <a:t>. Погода </a:t>
            </a:r>
            <a:r>
              <a:rPr lang="ru-RU" dirty="0"/>
              <a:t>плохая. </a:t>
            </a:r>
            <a:r>
              <a:rPr lang="ru-RU" dirty="0" smtClean="0"/>
              <a:t> </a:t>
            </a:r>
            <a:r>
              <a:rPr lang="ru-RU" dirty="0" err="1" smtClean="0"/>
              <a:t>They</a:t>
            </a:r>
            <a:r>
              <a:rPr lang="ru-RU" dirty="0" smtClean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from</a:t>
            </a:r>
            <a:r>
              <a:rPr lang="ru-RU" dirty="0"/>
              <a:t> </a:t>
            </a:r>
            <a:r>
              <a:rPr lang="ru-RU" dirty="0" err="1" smtClean="0"/>
              <a:t>Paris</a:t>
            </a:r>
            <a:r>
              <a:rPr lang="ru-RU" dirty="0" smtClean="0"/>
              <a:t>. Они </a:t>
            </a:r>
            <a:r>
              <a:rPr lang="ru-RU" dirty="0"/>
              <a:t>из Парижа. </a:t>
            </a:r>
            <a:endParaRPr lang="ru-RU" dirty="0" smtClean="0"/>
          </a:p>
          <a:p>
            <a:endParaRPr lang="ru-RU" dirty="0"/>
          </a:p>
          <a:p>
            <a:r>
              <a:rPr lang="es-ES" dirty="0" smtClean="0"/>
              <a:t>NB</a:t>
            </a:r>
            <a:r>
              <a:rPr lang="ru-RU" dirty="0" smtClean="0"/>
              <a:t> Глагол </a:t>
            </a:r>
            <a:r>
              <a:rPr lang="es-ES" dirty="0" smtClean="0"/>
              <a:t>to be </a:t>
            </a:r>
            <a:r>
              <a:rPr lang="ru-RU" dirty="0" smtClean="0"/>
              <a:t>никогда не «опускается», как часть составного именного сказуемого.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93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Глагол "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" в английском языке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Как самостоятельный глагол </a:t>
            </a:r>
            <a:r>
              <a:rPr lang="en-US" dirty="0"/>
              <a:t>to have </a:t>
            </a:r>
            <a:r>
              <a:rPr lang="ru-RU" dirty="0"/>
              <a:t>в настоящем времени (</a:t>
            </a:r>
            <a:r>
              <a:rPr lang="en-US" dirty="0"/>
              <a:t>Simple Present) </a:t>
            </a:r>
            <a:r>
              <a:rPr lang="ru-RU" dirty="0"/>
              <a:t>имеет 2 формы: </a:t>
            </a:r>
            <a:r>
              <a:rPr lang="en-US" dirty="0"/>
              <a:t>have </a:t>
            </a:r>
            <a:r>
              <a:rPr lang="ru-RU" dirty="0"/>
              <a:t>для всех лиц, кроме 3-го лица единственного числа, и </a:t>
            </a:r>
            <a:r>
              <a:rPr lang="en-US" dirty="0"/>
              <a:t>has</a:t>
            </a:r>
            <a:r>
              <a:rPr lang="ru-RU" dirty="0"/>
              <a:t>для 3-го лица единственного числа, в прошедшем времени (</a:t>
            </a:r>
            <a:r>
              <a:rPr lang="en-US" dirty="0"/>
              <a:t>Simple Past) - had, </a:t>
            </a:r>
            <a:r>
              <a:rPr lang="ru-RU" dirty="0"/>
              <a:t>в будущем (</a:t>
            </a:r>
            <a:r>
              <a:rPr lang="en-US" dirty="0"/>
              <a:t>Simple Future) - shall have, will have.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have (</a:t>
            </a:r>
            <a:r>
              <a:rPr lang="ru-RU" dirty="0"/>
              <a:t>иметь) </a:t>
            </a:r>
          </a:p>
          <a:p>
            <a:r>
              <a:rPr lang="ru-RU" dirty="0"/>
              <a:t>настоящее время прошедшее время будущее время  </a:t>
            </a:r>
          </a:p>
          <a:p>
            <a:r>
              <a:rPr lang="en-US" dirty="0"/>
              <a:t>I have </a:t>
            </a:r>
          </a:p>
          <a:p>
            <a:r>
              <a:rPr lang="en-US" dirty="0"/>
              <a:t>You have </a:t>
            </a:r>
          </a:p>
          <a:p>
            <a:r>
              <a:rPr lang="en-US" dirty="0"/>
              <a:t>H</a:t>
            </a:r>
            <a:r>
              <a:rPr lang="ru-RU" dirty="0"/>
              <a:t>е (</a:t>
            </a:r>
            <a:r>
              <a:rPr lang="en-US" dirty="0"/>
              <a:t>She, It) has  We have </a:t>
            </a:r>
          </a:p>
          <a:p>
            <a:r>
              <a:rPr lang="en-US" dirty="0"/>
              <a:t>You have </a:t>
            </a:r>
          </a:p>
          <a:p>
            <a:r>
              <a:rPr lang="en-US" dirty="0"/>
              <a:t>They have had shall have </a:t>
            </a:r>
          </a:p>
          <a:p>
            <a:r>
              <a:rPr lang="en-US" dirty="0"/>
              <a:t>will have </a:t>
            </a:r>
          </a:p>
          <a:p>
            <a:endParaRPr lang="en-US" dirty="0"/>
          </a:p>
          <a:p>
            <a:r>
              <a:rPr lang="ru-RU" dirty="0"/>
              <a:t>Значение этого глагола - "иметь, владеть, обладать". Часто в разговорной речи вместо </a:t>
            </a:r>
            <a:r>
              <a:rPr lang="en-US" dirty="0"/>
              <a:t>have, has </a:t>
            </a:r>
            <a:r>
              <a:rPr lang="ru-RU" dirty="0"/>
              <a:t>употребляется сочетание </a:t>
            </a:r>
            <a:r>
              <a:rPr lang="en-US" dirty="0"/>
              <a:t>have got, has got (</a:t>
            </a:r>
            <a:r>
              <a:rPr lang="ru-RU" dirty="0"/>
              <a:t>краткие формы '</a:t>
            </a:r>
            <a:r>
              <a:rPr lang="en-US" dirty="0" err="1"/>
              <a:t>ve</a:t>
            </a:r>
            <a:r>
              <a:rPr lang="en-US" dirty="0"/>
              <a:t> got </a:t>
            </a:r>
            <a:r>
              <a:rPr lang="ru-RU" dirty="0"/>
              <a:t>и '</a:t>
            </a:r>
            <a:r>
              <a:rPr lang="en-US" dirty="0"/>
              <a:t>s got) </a:t>
            </a:r>
            <a:r>
              <a:rPr lang="ru-RU" dirty="0"/>
              <a:t>с тем же значением, особенно когда речь идёт о временном владении или только что приобретённом предмете или предметах: </a:t>
            </a:r>
          </a:p>
          <a:p>
            <a:endParaRPr lang="ru-RU" dirty="0"/>
          </a:p>
          <a:p>
            <a:r>
              <a:rPr lang="en-US" dirty="0"/>
              <a:t>We've got a nice flat.</a:t>
            </a:r>
          </a:p>
          <a:p>
            <a:r>
              <a:rPr lang="ru-RU" dirty="0"/>
              <a:t>У нас хорошая квартира. </a:t>
            </a:r>
          </a:p>
          <a:p>
            <a:endParaRPr lang="ru-RU" dirty="0"/>
          </a:p>
          <a:p>
            <a:r>
              <a:rPr lang="en-US" dirty="0"/>
              <a:t>Have you got any pets?</a:t>
            </a:r>
          </a:p>
          <a:p>
            <a:r>
              <a:rPr lang="ru-RU" dirty="0"/>
              <a:t>У вас есть домашние животные? </a:t>
            </a:r>
          </a:p>
          <a:p>
            <a:endParaRPr lang="ru-RU" dirty="0"/>
          </a:p>
          <a:p>
            <a:r>
              <a:rPr lang="en-US" dirty="0"/>
              <a:t>Yes, a dog and a cat.</a:t>
            </a:r>
          </a:p>
          <a:p>
            <a:r>
              <a:rPr lang="ru-RU" dirty="0"/>
              <a:t>Да, собака и кошка.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222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Глагол "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" в английском языке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endParaRPr lang="en-US" sz="4800" dirty="0"/>
          </a:p>
          <a:p>
            <a:r>
              <a:rPr lang="en-US" sz="4800" dirty="0"/>
              <a:t>Have you two sons? (</a:t>
            </a:r>
            <a:r>
              <a:rPr lang="en-US" sz="4800" dirty="0" err="1"/>
              <a:t>брит</a:t>
            </a:r>
            <a:r>
              <a:rPr lang="en-US" sz="4800" dirty="0"/>
              <a:t>.) </a:t>
            </a:r>
          </a:p>
          <a:p>
            <a:r>
              <a:rPr lang="en-US" sz="4800" dirty="0"/>
              <a:t>Do you have a lot of free time? (</a:t>
            </a:r>
            <a:r>
              <a:rPr lang="en-US" sz="4800" dirty="0" err="1"/>
              <a:t>амер</a:t>
            </a:r>
            <a:r>
              <a:rPr lang="en-US" sz="4800" dirty="0"/>
              <a:t>.) </a:t>
            </a:r>
          </a:p>
          <a:p>
            <a:endParaRPr lang="en-US" sz="4800" dirty="0"/>
          </a:p>
          <a:p>
            <a:r>
              <a:rPr lang="en-US" sz="4800" dirty="0" err="1"/>
              <a:t>Отрицание</a:t>
            </a:r>
            <a:r>
              <a:rPr lang="en-US" sz="4800" dirty="0"/>
              <a:t> </a:t>
            </a:r>
            <a:r>
              <a:rPr lang="en-US" sz="4800" dirty="0" err="1"/>
              <a:t>выражается</a:t>
            </a:r>
            <a:r>
              <a:rPr lang="en-US" sz="4800" dirty="0"/>
              <a:t> </a:t>
            </a:r>
            <a:r>
              <a:rPr lang="en-US" sz="4800" dirty="0" err="1"/>
              <a:t>формой</a:t>
            </a:r>
            <a:r>
              <a:rPr lang="en-US" sz="4800" dirty="0"/>
              <a:t> </a:t>
            </a:r>
            <a:r>
              <a:rPr lang="en-US" sz="4800" dirty="0" err="1"/>
              <a:t>глагола</a:t>
            </a:r>
            <a:r>
              <a:rPr lang="en-US" sz="4800" dirty="0"/>
              <a:t> have с </a:t>
            </a:r>
            <a:r>
              <a:rPr lang="en-US" sz="4800" dirty="0" err="1"/>
              <a:t>отрицанием</a:t>
            </a:r>
            <a:r>
              <a:rPr lang="en-US" sz="4800" dirty="0"/>
              <a:t> not </a:t>
            </a:r>
            <a:r>
              <a:rPr lang="en-US" sz="4800" dirty="0" err="1"/>
              <a:t>или</a:t>
            </a:r>
            <a:r>
              <a:rPr lang="en-US" sz="4800" dirty="0"/>
              <a:t> с </a:t>
            </a:r>
            <a:r>
              <a:rPr lang="en-US" sz="4800" dirty="0" err="1"/>
              <a:t>отрицательным</a:t>
            </a:r>
            <a:r>
              <a:rPr lang="en-US" sz="4800" dirty="0"/>
              <a:t> </a:t>
            </a:r>
            <a:r>
              <a:rPr lang="en-US" sz="4800" dirty="0" err="1"/>
              <a:t>местоимением</a:t>
            </a:r>
            <a:r>
              <a:rPr lang="en-US" sz="4800" dirty="0"/>
              <a:t> no. </a:t>
            </a:r>
          </a:p>
          <a:p>
            <a:endParaRPr lang="en-US" sz="4800" dirty="0"/>
          </a:p>
          <a:p>
            <a:r>
              <a:rPr lang="en-US" sz="4800" dirty="0"/>
              <a:t>I haven't got a pen. </a:t>
            </a:r>
          </a:p>
          <a:p>
            <a:r>
              <a:rPr lang="en-US" sz="4800" dirty="0"/>
              <a:t>I have got no pen here. </a:t>
            </a:r>
          </a:p>
          <a:p>
            <a:endParaRPr lang="en-US" sz="4800" dirty="0"/>
          </a:p>
          <a:p>
            <a:r>
              <a:rPr lang="en-US" sz="4800" dirty="0"/>
              <a:t>has not = hasn't </a:t>
            </a:r>
          </a:p>
          <a:p>
            <a:r>
              <a:rPr lang="en-US" sz="4800" dirty="0"/>
              <a:t>have not = haven't </a:t>
            </a:r>
          </a:p>
          <a:p>
            <a:endParaRPr lang="en-US" sz="4800" dirty="0"/>
          </a:p>
          <a:p>
            <a:r>
              <a:rPr lang="en-US" sz="4800" dirty="0"/>
              <a:t>+ </a:t>
            </a:r>
          </a:p>
          <a:p>
            <a:r>
              <a:rPr lang="en-US" sz="4800" dirty="0"/>
              <a:t>He has a book. </a:t>
            </a:r>
          </a:p>
          <a:p>
            <a:r>
              <a:rPr lang="en-US" sz="4800" dirty="0"/>
              <a:t>He has got a book. </a:t>
            </a:r>
          </a:p>
          <a:p>
            <a:r>
              <a:rPr lang="en-US" sz="4800" dirty="0"/>
              <a:t>He has a book. </a:t>
            </a:r>
          </a:p>
          <a:p>
            <a:endParaRPr lang="en-US" sz="4800" dirty="0"/>
          </a:p>
          <a:p>
            <a:r>
              <a:rPr lang="en-US" sz="4800" dirty="0"/>
              <a:t>- </a:t>
            </a:r>
          </a:p>
          <a:p>
            <a:r>
              <a:rPr lang="en-US" sz="4800" dirty="0"/>
              <a:t>He doesn't have a book. </a:t>
            </a:r>
          </a:p>
          <a:p>
            <a:r>
              <a:rPr lang="en-US" sz="4800" dirty="0"/>
              <a:t>He hasn't got a book. </a:t>
            </a:r>
          </a:p>
          <a:p>
            <a:r>
              <a:rPr lang="en-US" sz="4800" dirty="0"/>
              <a:t>He has no book. </a:t>
            </a:r>
          </a:p>
          <a:p>
            <a:endParaRPr lang="en-US" sz="4800" dirty="0"/>
          </a:p>
          <a:p>
            <a:r>
              <a:rPr lang="en-US" sz="4800" dirty="0"/>
              <a:t>? </a:t>
            </a:r>
          </a:p>
          <a:p>
            <a:r>
              <a:rPr lang="en-US" sz="4800" dirty="0"/>
              <a:t>Does he have a book? </a:t>
            </a:r>
          </a:p>
          <a:p>
            <a:r>
              <a:rPr lang="en-US" sz="4800" dirty="0"/>
              <a:t>Has he got a book? </a:t>
            </a:r>
          </a:p>
          <a:p>
            <a:r>
              <a:rPr lang="en-US" sz="4800" dirty="0"/>
              <a:t>Has he a book? 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075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Глагол "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" в английском языке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Распространённые сочетания с </a:t>
            </a:r>
            <a:r>
              <a:rPr lang="en-US" dirty="0"/>
              <a:t>have: </a:t>
            </a:r>
          </a:p>
          <a:p>
            <a:endParaRPr lang="en-US" dirty="0"/>
          </a:p>
          <a:p>
            <a:r>
              <a:rPr lang="en-US" dirty="0"/>
              <a:t>to have a lesson / a lecture / a meeting</a:t>
            </a:r>
          </a:p>
          <a:p>
            <a:r>
              <a:rPr lang="ru-RU" dirty="0"/>
              <a:t>посещать урок / лекцию / собрание </a:t>
            </a:r>
          </a:p>
          <a:p>
            <a:endParaRPr lang="ru-RU" dirty="0"/>
          </a:p>
          <a:p>
            <a:r>
              <a:rPr lang="en-US" dirty="0"/>
              <a:t>to have breakfast / lunch / dinner... </a:t>
            </a:r>
          </a:p>
          <a:p>
            <a:r>
              <a:rPr lang="ru-RU" dirty="0"/>
              <a:t>завтракать / обедать </a:t>
            </a:r>
          </a:p>
          <a:p>
            <a:endParaRPr lang="ru-RU" dirty="0"/>
          </a:p>
          <a:p>
            <a:r>
              <a:rPr lang="en-US" dirty="0"/>
              <a:t>to have a rest / a swim / a wash</a:t>
            </a:r>
          </a:p>
          <a:p>
            <a:r>
              <a:rPr lang="ru-RU" dirty="0"/>
              <a:t>отдохнуть / поплавать /постирать </a:t>
            </a:r>
          </a:p>
          <a:p>
            <a:endParaRPr lang="ru-RU" dirty="0"/>
          </a:p>
          <a:p>
            <a:r>
              <a:rPr lang="en-US" dirty="0"/>
              <a:t>to have a drink / a cigarette / a day off </a:t>
            </a:r>
          </a:p>
          <a:p>
            <a:r>
              <a:rPr lang="ru-RU" dirty="0"/>
              <a:t>выпить / выкурить сигарету / иметь выходной день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117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Personal pronouns. </a:t>
            </a:r>
            <a:r>
              <a:rPr lang="ru-RU" dirty="0"/>
              <a:t>Личные местоимения.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sz="4000" dirty="0"/>
          </a:p>
          <a:p>
            <a:r>
              <a:rPr lang="ru-RU" sz="4000" dirty="0"/>
              <a:t>Личные местоимения изменяются по падежам: если они употребляются в предложении в качестве подлежащего, то они стоят в именительном падеже; если они употребляются в качестве дополнения, то они стоят в объектном падеже. </a:t>
            </a:r>
          </a:p>
          <a:p>
            <a:endParaRPr lang="ru-RU" sz="4000" dirty="0"/>
          </a:p>
          <a:p>
            <a:endParaRPr lang="ru-RU" sz="4000" dirty="0"/>
          </a:p>
          <a:p>
            <a:r>
              <a:rPr lang="ru-RU" sz="4000" dirty="0"/>
              <a:t>  Именительный падеж </a:t>
            </a:r>
            <a:r>
              <a:rPr lang="en-US" sz="4000" dirty="0" smtClean="0"/>
              <a:t>			</a:t>
            </a:r>
            <a:r>
              <a:rPr lang="ru-RU" sz="4000" dirty="0" smtClean="0"/>
              <a:t>Объектный </a:t>
            </a:r>
            <a:r>
              <a:rPr lang="ru-RU" sz="4000" dirty="0"/>
              <a:t>падеж </a:t>
            </a:r>
          </a:p>
          <a:p>
            <a:r>
              <a:rPr lang="ru-RU" sz="4000" dirty="0" smtClean="0"/>
              <a:t>I </a:t>
            </a:r>
            <a:r>
              <a:rPr lang="ru-RU" sz="4000" dirty="0"/>
              <a:t>-я </a:t>
            </a:r>
            <a:r>
              <a:rPr lang="en-US" sz="4000" dirty="0" smtClean="0"/>
              <a:t>					</a:t>
            </a:r>
            <a:r>
              <a:rPr lang="ru-RU" sz="4000" dirty="0" err="1" smtClean="0"/>
              <a:t>me</a:t>
            </a:r>
            <a:r>
              <a:rPr lang="ru-RU" sz="4000" dirty="0" smtClean="0"/>
              <a:t> </a:t>
            </a:r>
            <a:r>
              <a:rPr lang="ru-RU" sz="4000" dirty="0"/>
              <a:t>-мне, меня </a:t>
            </a:r>
            <a:endParaRPr lang="en-US" sz="4000" dirty="0" smtClean="0"/>
          </a:p>
          <a:p>
            <a:r>
              <a:rPr lang="ru-RU" sz="4000" dirty="0" err="1" smtClean="0"/>
              <a:t>he</a:t>
            </a:r>
            <a:r>
              <a:rPr lang="ru-RU" sz="4000" dirty="0" smtClean="0"/>
              <a:t> </a:t>
            </a:r>
            <a:r>
              <a:rPr lang="ru-RU" sz="4000" dirty="0"/>
              <a:t>-он </a:t>
            </a:r>
            <a:r>
              <a:rPr lang="en-US" sz="4000" dirty="0" smtClean="0"/>
              <a:t>					</a:t>
            </a:r>
            <a:r>
              <a:rPr lang="ru-RU" sz="4000" dirty="0" err="1" smtClean="0"/>
              <a:t>him</a:t>
            </a:r>
            <a:r>
              <a:rPr lang="ru-RU" sz="4000" dirty="0" smtClean="0"/>
              <a:t> </a:t>
            </a:r>
            <a:r>
              <a:rPr lang="ru-RU" sz="4000" dirty="0"/>
              <a:t>-ему, его </a:t>
            </a:r>
          </a:p>
          <a:p>
            <a:r>
              <a:rPr lang="ru-RU" sz="4000" dirty="0" err="1"/>
              <a:t>she</a:t>
            </a:r>
            <a:r>
              <a:rPr lang="ru-RU" sz="4000" dirty="0"/>
              <a:t> -она </a:t>
            </a:r>
            <a:r>
              <a:rPr lang="en-US" sz="4000" dirty="0"/>
              <a:t> 				her -</a:t>
            </a:r>
            <a:r>
              <a:rPr lang="ru-RU" sz="4000" dirty="0"/>
              <a:t>ей, ее </a:t>
            </a:r>
          </a:p>
          <a:p>
            <a:r>
              <a:rPr lang="ru-RU" sz="4000" dirty="0" err="1" smtClean="0"/>
              <a:t>it</a:t>
            </a:r>
            <a:r>
              <a:rPr lang="ru-RU" sz="4000" dirty="0" smtClean="0"/>
              <a:t> </a:t>
            </a:r>
            <a:r>
              <a:rPr lang="ru-RU" sz="4000" dirty="0"/>
              <a:t>-оно, он, она </a:t>
            </a:r>
            <a:r>
              <a:rPr lang="en-US" sz="4000" dirty="0"/>
              <a:t>				it -</a:t>
            </a:r>
            <a:r>
              <a:rPr lang="ru-RU" sz="4000" dirty="0"/>
              <a:t>ему/ей, его/ее </a:t>
            </a:r>
          </a:p>
          <a:p>
            <a:r>
              <a:rPr lang="ru-RU" sz="4000" dirty="0" err="1" smtClean="0"/>
              <a:t>we</a:t>
            </a:r>
            <a:r>
              <a:rPr lang="ru-RU" sz="4000" dirty="0" smtClean="0"/>
              <a:t> </a:t>
            </a:r>
            <a:r>
              <a:rPr lang="ru-RU" sz="4000" dirty="0"/>
              <a:t>-мы </a:t>
            </a:r>
            <a:r>
              <a:rPr lang="en-US" sz="4000" dirty="0"/>
              <a:t>					us -</a:t>
            </a:r>
            <a:r>
              <a:rPr lang="ru-RU" sz="4000" dirty="0"/>
              <a:t>нам, нас </a:t>
            </a:r>
          </a:p>
          <a:p>
            <a:r>
              <a:rPr lang="ru-RU" sz="4000" dirty="0" err="1"/>
              <a:t>you</a:t>
            </a:r>
            <a:r>
              <a:rPr lang="ru-RU" sz="4000" dirty="0"/>
              <a:t> -вы, ты, Вы </a:t>
            </a:r>
            <a:r>
              <a:rPr lang="en-US" sz="4000" dirty="0"/>
              <a:t>				you -</a:t>
            </a:r>
            <a:r>
              <a:rPr lang="ru-RU" sz="4000" dirty="0"/>
              <a:t>вам, вас </a:t>
            </a:r>
          </a:p>
          <a:p>
            <a:r>
              <a:rPr lang="ru-RU" sz="4000" dirty="0" err="1"/>
              <a:t>they</a:t>
            </a:r>
            <a:r>
              <a:rPr lang="ru-RU" sz="4000" dirty="0"/>
              <a:t> -они </a:t>
            </a:r>
            <a:r>
              <a:rPr lang="en-US" sz="4000" dirty="0" smtClean="0"/>
              <a:t>				</a:t>
            </a:r>
            <a:r>
              <a:rPr lang="ru-RU" sz="4000" dirty="0" err="1" smtClean="0"/>
              <a:t>them</a:t>
            </a:r>
            <a:r>
              <a:rPr lang="ru-RU" sz="4000" dirty="0" smtClean="0"/>
              <a:t> </a:t>
            </a:r>
            <a:r>
              <a:rPr lang="ru-RU" sz="4000" dirty="0"/>
              <a:t>-им, их </a:t>
            </a:r>
          </a:p>
          <a:p>
            <a:r>
              <a:rPr lang="ru-RU" sz="4000" dirty="0"/>
              <a:t> </a:t>
            </a:r>
          </a:p>
          <a:p>
            <a:r>
              <a:rPr lang="ru-RU" sz="4000" dirty="0"/>
              <a:t>Местоимение "I" всегда пишется с большой буквы. Местоимения "</a:t>
            </a:r>
            <a:r>
              <a:rPr lang="ru-RU" sz="4000" dirty="0" err="1"/>
              <a:t>he</a:t>
            </a:r>
            <a:r>
              <a:rPr lang="ru-RU" sz="4000" dirty="0"/>
              <a:t> / </a:t>
            </a:r>
            <a:r>
              <a:rPr lang="ru-RU" sz="4000" dirty="0" err="1"/>
              <a:t>she</a:t>
            </a:r>
            <a:r>
              <a:rPr lang="ru-RU" sz="4000" dirty="0"/>
              <a:t>" употребляются в отношении одушевлённых лиц; "</a:t>
            </a:r>
            <a:r>
              <a:rPr lang="ru-RU" sz="4000" dirty="0" err="1"/>
              <a:t>it</a:t>
            </a:r>
            <a:r>
              <a:rPr lang="ru-RU" sz="4000" dirty="0"/>
              <a:t>" - в отношении неодушевлённых предметов, абстрактных понятий и животных. Местоимение "</a:t>
            </a:r>
            <a:r>
              <a:rPr lang="ru-RU" sz="4000" dirty="0" err="1"/>
              <a:t>they</a:t>
            </a:r>
            <a:r>
              <a:rPr lang="ru-RU" sz="4000" dirty="0"/>
              <a:t>" употребляется как в отношении одушевлённых, так и неодушевлённых предметов. </a:t>
            </a:r>
            <a:endParaRPr lang="en-US" sz="4000" dirty="0" smtClean="0"/>
          </a:p>
          <a:p>
            <a:endParaRPr lang="en-US" sz="4000" dirty="0"/>
          </a:p>
          <a:p>
            <a:r>
              <a:rPr lang="ru-RU" sz="4000" dirty="0" err="1" smtClean="0"/>
              <a:t>Does</a:t>
            </a:r>
            <a:r>
              <a:rPr lang="ru-RU" sz="4000" dirty="0" smtClean="0"/>
              <a:t> </a:t>
            </a:r>
            <a:r>
              <a:rPr lang="ru-RU" sz="4000" dirty="0" err="1"/>
              <a:t>he</a:t>
            </a:r>
            <a:r>
              <a:rPr lang="ru-RU" sz="4000" dirty="0"/>
              <a:t> </a:t>
            </a:r>
            <a:r>
              <a:rPr lang="ru-RU" sz="4000" dirty="0" err="1"/>
              <a:t>know</a:t>
            </a:r>
            <a:r>
              <a:rPr lang="ru-RU" sz="4000" dirty="0"/>
              <a:t> </a:t>
            </a:r>
            <a:r>
              <a:rPr lang="ru-RU" sz="4000" dirty="0" err="1"/>
              <a:t>what</a:t>
            </a:r>
            <a:r>
              <a:rPr lang="ru-RU" sz="4000" dirty="0"/>
              <a:t> I </a:t>
            </a:r>
            <a:r>
              <a:rPr lang="ru-RU" sz="4000" dirty="0" err="1"/>
              <a:t>want</a:t>
            </a:r>
            <a:r>
              <a:rPr lang="ru-RU" sz="4000" dirty="0"/>
              <a:t>?</a:t>
            </a:r>
          </a:p>
          <a:p>
            <a:endParaRPr lang="ru-RU" sz="4000" dirty="0"/>
          </a:p>
          <a:p>
            <a:r>
              <a:rPr lang="ru-RU" sz="4000" dirty="0"/>
              <a:t>Местоимение "</a:t>
            </a:r>
            <a:r>
              <a:rPr lang="ru-RU" sz="4000" dirty="0" err="1"/>
              <a:t>it</a:t>
            </a:r>
            <a:r>
              <a:rPr lang="ru-RU" sz="4000" dirty="0"/>
              <a:t>" может иметь значение "это": "I </a:t>
            </a:r>
            <a:r>
              <a:rPr lang="ru-RU" sz="4000" dirty="0" err="1"/>
              <a:t>hear</a:t>
            </a:r>
            <a:r>
              <a:rPr lang="ru-RU" sz="4000" dirty="0"/>
              <a:t> a </a:t>
            </a:r>
            <a:r>
              <a:rPr lang="ru-RU" sz="4000" dirty="0" err="1"/>
              <a:t>knock</a:t>
            </a:r>
            <a:r>
              <a:rPr lang="ru-RU" sz="4000" dirty="0"/>
              <a:t> </a:t>
            </a:r>
            <a:r>
              <a:rPr lang="ru-RU" sz="4000" dirty="0" err="1"/>
              <a:t>at</a:t>
            </a:r>
            <a:r>
              <a:rPr lang="ru-RU" sz="4000" dirty="0"/>
              <a:t> </a:t>
            </a:r>
            <a:r>
              <a:rPr lang="ru-RU" sz="4000" dirty="0" err="1"/>
              <a:t>the</a:t>
            </a:r>
            <a:r>
              <a:rPr lang="ru-RU" sz="4000" dirty="0"/>
              <a:t> </a:t>
            </a:r>
            <a:r>
              <a:rPr lang="ru-RU" sz="4000" dirty="0" err="1"/>
              <a:t>door</a:t>
            </a:r>
            <a:r>
              <a:rPr lang="ru-RU" sz="4000" dirty="0"/>
              <a:t>. - I </a:t>
            </a:r>
            <a:r>
              <a:rPr lang="ru-RU" sz="4000" dirty="0" err="1"/>
              <a:t>think</a:t>
            </a:r>
            <a:r>
              <a:rPr lang="ru-RU" sz="4000" dirty="0"/>
              <a:t> </a:t>
            </a:r>
            <a:r>
              <a:rPr lang="ru-RU" sz="4000" dirty="0" err="1"/>
              <a:t>it's</a:t>
            </a:r>
            <a:r>
              <a:rPr lang="ru-RU" sz="4000" dirty="0"/>
              <a:t> </a:t>
            </a:r>
            <a:r>
              <a:rPr lang="ru-RU" sz="4000" dirty="0" err="1"/>
              <a:t>my</a:t>
            </a:r>
            <a:r>
              <a:rPr lang="ru-RU" sz="4000" dirty="0"/>
              <a:t> </a:t>
            </a:r>
            <a:r>
              <a:rPr lang="ru-RU" sz="4000" dirty="0" err="1"/>
              <a:t>wife</a:t>
            </a:r>
            <a:r>
              <a:rPr lang="ru-RU" sz="4000" dirty="0"/>
              <a:t>. Я слышу стук в дверь. По-моему, это моя жена." Может употребляться вместо ранее упомянутых фраз, предложений или даже целого отрывка, например: "</a:t>
            </a:r>
            <a:r>
              <a:rPr lang="ru-RU" sz="4000" dirty="0" err="1"/>
              <a:t>The</a:t>
            </a:r>
            <a:r>
              <a:rPr lang="ru-RU" sz="4000" dirty="0"/>
              <a:t> </a:t>
            </a:r>
            <a:r>
              <a:rPr lang="ru-RU" sz="4000" dirty="0" err="1"/>
              <a:t>music</a:t>
            </a:r>
            <a:r>
              <a:rPr lang="ru-RU" sz="4000" dirty="0"/>
              <a:t> </a:t>
            </a:r>
            <a:r>
              <a:rPr lang="ru-RU" sz="4000" dirty="0" err="1"/>
              <a:t>stopped</a:t>
            </a:r>
            <a:r>
              <a:rPr lang="ru-RU" sz="4000" dirty="0"/>
              <a:t>. </a:t>
            </a:r>
            <a:r>
              <a:rPr lang="ru-RU" sz="4000" dirty="0" err="1"/>
              <a:t>He</a:t>
            </a:r>
            <a:r>
              <a:rPr lang="ru-RU" sz="4000" dirty="0"/>
              <a:t> </a:t>
            </a:r>
            <a:r>
              <a:rPr lang="ru-RU" sz="4000" dirty="0" err="1"/>
              <a:t>didn't</a:t>
            </a:r>
            <a:r>
              <a:rPr lang="ru-RU" sz="4000" dirty="0"/>
              <a:t> </a:t>
            </a:r>
            <a:r>
              <a:rPr lang="ru-RU" sz="4000" dirty="0" err="1"/>
              <a:t>notice</a:t>
            </a:r>
            <a:r>
              <a:rPr lang="ru-RU" sz="4000" dirty="0"/>
              <a:t> </a:t>
            </a:r>
            <a:r>
              <a:rPr lang="ru-RU" sz="4000" dirty="0" err="1"/>
              <a:t>it</a:t>
            </a:r>
            <a:r>
              <a:rPr lang="ru-RU" sz="4000" dirty="0"/>
              <a:t>. - Музыка прекратилась. Он не заметил этого." Местоимение "</a:t>
            </a:r>
            <a:r>
              <a:rPr lang="ru-RU" sz="4000" dirty="0" err="1"/>
              <a:t>it</a:t>
            </a:r>
            <a:r>
              <a:rPr lang="ru-RU" sz="4000" dirty="0"/>
              <a:t>" часто используется как формальное подлежащее в безличных предложениях, в которых говориться о погоде, времени, расстоянии и различных измерениях. </a:t>
            </a:r>
          </a:p>
          <a:p>
            <a:endParaRPr lang="ru-RU" sz="4000" dirty="0"/>
          </a:p>
          <a:p>
            <a:r>
              <a:rPr lang="ru-RU" sz="4000" dirty="0" err="1"/>
              <a:t>It's</a:t>
            </a:r>
            <a:r>
              <a:rPr lang="ru-RU" sz="4000" dirty="0"/>
              <a:t> </a:t>
            </a:r>
            <a:r>
              <a:rPr lang="ru-RU" sz="4000" dirty="0" err="1"/>
              <a:t>snowing</a:t>
            </a:r>
            <a:r>
              <a:rPr lang="ru-RU" sz="4000" dirty="0"/>
              <a:t>.</a:t>
            </a:r>
          </a:p>
          <a:p>
            <a:r>
              <a:rPr lang="ru-RU" sz="4000" dirty="0"/>
              <a:t>Идёт снег.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228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1065</TotalTime>
  <Words>6410</Words>
  <Application>Microsoft Office PowerPoint</Application>
  <PresentationFormat>Экран (4:3)</PresentationFormat>
  <Paragraphs>718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Аптека</vt:lpstr>
      <vt:lpstr>АНГЛИЙСКИЙ ЯЗЫК</vt:lpstr>
      <vt:lpstr>Части речи английского языка</vt:lpstr>
      <vt:lpstr>EnGlish vs. russian</vt:lpstr>
      <vt:lpstr>VERBS</vt:lpstr>
      <vt:lpstr>Глагол "to be" в английском языке. </vt:lpstr>
      <vt:lpstr>Глагол "to have" в английском языке</vt:lpstr>
      <vt:lpstr>Глагол "to have" в английском языке</vt:lpstr>
      <vt:lpstr>Глагол "to have" в английском языке</vt:lpstr>
      <vt:lpstr>Personal pronouns. Личные местоимения. </vt:lpstr>
      <vt:lpstr> Demonstrative pronouns. Указательные местоимения.  </vt:lpstr>
      <vt:lpstr>Possessive pronouns. Притяжательные местоимения.  </vt:lpstr>
      <vt:lpstr>Some, any</vt:lpstr>
      <vt:lpstr>there is / there are </vt:lpstr>
      <vt:lpstr>Pronouns "something, anything, nothing, somebody, anybody, nobody".  </vt:lpstr>
      <vt:lpstr>Pronouns many, few, a few, much, little, a little. Местоимения "много, мало, немного, несколько".  </vt:lpstr>
      <vt:lpstr>Articles. Артикли английского языка.  </vt:lpstr>
      <vt:lpstr>Plural form of nouns. </vt:lpstr>
      <vt:lpstr>Plural form of nouns. IRREGULAR</vt:lpstr>
      <vt:lpstr>Possessive case of nouns. Притяжательный падеж существительных </vt:lpstr>
      <vt:lpstr>Adjectives. Degrees of comparison.</vt:lpstr>
      <vt:lpstr>Adjectives. Degrees of comparison.</vt:lpstr>
      <vt:lpstr>Adverbs</vt:lpstr>
      <vt:lpstr>ADVERBS. DEGREES OF COMPARISON</vt:lpstr>
      <vt:lpstr>Conjunctions. Союзы</vt:lpstr>
      <vt:lpstr>Вопросительные слова:  </vt:lpstr>
      <vt:lpstr>ПОРЯДОК СЛОВ В ОБЩЕМ ВОПРОСЕ</vt:lpstr>
      <vt:lpstr>ПОРЯДОК СЛОВ В СПЕЦИАЛЬНОМ ВОПРОСЕ</vt:lpstr>
      <vt:lpstr>THE PRESENT INDEFINITE TENSE</vt:lpstr>
      <vt:lpstr>THE PRESENT INDEFINITE TENSE</vt:lpstr>
      <vt:lpstr>The Past Indefinite tense</vt:lpstr>
      <vt:lpstr>The Past Indefinite tense</vt:lpstr>
      <vt:lpstr>To be in past simple</vt:lpstr>
      <vt:lpstr>The Future Indefinite Tense</vt:lpstr>
      <vt:lpstr>Noun</vt:lpstr>
      <vt:lpstr>Singular </vt:lpstr>
      <vt:lpstr>Plural</vt:lpstr>
      <vt:lpstr>PLURAL</vt:lpstr>
      <vt:lpstr>Possesive case</vt:lpstr>
      <vt:lpstr>Pronoun</vt:lpstr>
      <vt:lpstr>Pronoun</vt:lpstr>
      <vt:lpstr>Порядок слов в предложении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</dc:creator>
  <cp:lastModifiedBy>Максим</cp:lastModifiedBy>
  <cp:revision>37</cp:revision>
  <dcterms:created xsi:type="dcterms:W3CDTF">2011-11-21T21:41:48Z</dcterms:created>
  <dcterms:modified xsi:type="dcterms:W3CDTF">2011-12-03T06:42:22Z</dcterms:modified>
</cp:coreProperties>
</file>